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2"/>
    <p:sldMasterId id="2147483712" r:id="rId3"/>
    <p:sldMasterId id="2147483768" r:id="rId4"/>
  </p:sldMasterIdLst>
  <p:notesMasterIdLst>
    <p:notesMasterId r:id="rId25"/>
  </p:notesMasterIdLst>
  <p:handoutMasterIdLst>
    <p:handoutMasterId r:id="rId26"/>
  </p:handoutMasterIdLst>
  <p:sldIdLst>
    <p:sldId id="256" r:id="rId5"/>
    <p:sldId id="362" r:id="rId6"/>
    <p:sldId id="285" r:id="rId7"/>
    <p:sldId id="375" r:id="rId8"/>
    <p:sldId id="376" r:id="rId9"/>
    <p:sldId id="364" r:id="rId10"/>
    <p:sldId id="377" r:id="rId11"/>
    <p:sldId id="378" r:id="rId12"/>
    <p:sldId id="380" r:id="rId13"/>
    <p:sldId id="379" r:id="rId14"/>
    <p:sldId id="381" r:id="rId15"/>
    <p:sldId id="382" r:id="rId16"/>
    <p:sldId id="333" r:id="rId17"/>
    <p:sldId id="383" r:id="rId18"/>
    <p:sldId id="384" r:id="rId19"/>
    <p:sldId id="385" r:id="rId20"/>
    <p:sldId id="349" r:id="rId21"/>
    <p:sldId id="386" r:id="rId22"/>
    <p:sldId id="351" r:id="rId23"/>
    <p:sldId id="387" r:id="rId24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87" autoAdjust="0"/>
  </p:normalViewPr>
  <p:slideViewPr>
    <p:cSldViewPr snapToGrid="0">
      <p:cViewPr>
        <p:scale>
          <a:sx n="80" d="100"/>
          <a:sy n="80" d="100"/>
        </p:scale>
        <p:origin x="-234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YSNYK, ANDRII" userId="5e5c7ac1-bcef-45eb-9bc3-3e94d29804ac" providerId="ADAL" clId="{1C7A9B31-C237-4B27-8273-1CFBDF8B9B4C}"/>
    <pc:docChg chg="addSld delSld modSld">
      <pc:chgData name="MYSNYK, ANDRII" userId="5e5c7ac1-bcef-45eb-9bc3-3e94d29804ac" providerId="ADAL" clId="{1C7A9B31-C237-4B27-8273-1CFBDF8B9B4C}" dt="2021-10-05T04:10:09.686" v="5" actId="47"/>
      <pc:docMkLst>
        <pc:docMk/>
      </pc:docMkLst>
      <pc:sldChg chg="del">
        <pc:chgData name="MYSNYK, ANDRII" userId="5e5c7ac1-bcef-45eb-9bc3-3e94d29804ac" providerId="ADAL" clId="{1C7A9B31-C237-4B27-8273-1CFBDF8B9B4C}" dt="2021-10-05T04:10:09.686" v="5" actId="47"/>
        <pc:sldMkLst>
          <pc:docMk/>
          <pc:sldMk cId="3757260234" sldId="330"/>
        </pc:sldMkLst>
      </pc:sldChg>
      <pc:sldChg chg="add del modTransition setBg">
        <pc:chgData name="MYSNYK, ANDRII" userId="5e5c7ac1-bcef-45eb-9bc3-3e94d29804ac" providerId="ADAL" clId="{1C7A9B31-C237-4B27-8273-1CFBDF8B9B4C}" dt="2021-10-05T04:09:58.087" v="4"/>
        <pc:sldMkLst>
          <pc:docMk/>
          <pc:sldMk cId="1322630369" sldId="359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568B3285-FB53-4B58-9577-D1105758E9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7888177-6DFA-4C85-B43F-A08595546C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5EE35-5FB7-49B1-B7B1-63B86104EA12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D0D82CF-6DC1-42A5-8427-2D67396DA7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B5D8462-3986-4A1B-8B9B-A0E6A3534F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9EF72-AD04-4AFF-A465-E8D542D75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24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64F40-4A0A-4919-BA67-BE45EEDB5C45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1C9E0-4902-49DA-A757-FB7E4418C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08830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1C9E0-4902-49DA-A757-FB7E4418C0D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612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1C9E0-4902-49DA-A757-FB7E4418C0D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814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altLang="ru-RU" dirty="0" smtClean="0">
                <a:latin typeface="Arial" pitchFamily="34" charset="0"/>
              </a:rPr>
              <a:t>На примере препарата опухоли у пациента с </a:t>
            </a:r>
            <a:r>
              <a:rPr lang="ru-RU" altLang="ru-RU" dirty="0" err="1" smtClean="0">
                <a:latin typeface="Arial" pitchFamily="34" charset="0"/>
              </a:rPr>
              <a:t>немелкоклеточным</a:t>
            </a:r>
            <a:r>
              <a:rPr lang="ru-RU" altLang="ru-RU" dirty="0" smtClean="0">
                <a:latin typeface="Arial" pitchFamily="34" charset="0"/>
              </a:rPr>
              <a:t> раком легкого вы можете видеть уровень экспрессии </a:t>
            </a:r>
            <a:r>
              <a:rPr lang="en-US" altLang="ru-RU" dirty="0" smtClean="0">
                <a:latin typeface="Arial" pitchFamily="34" charset="0"/>
              </a:rPr>
              <a:t>PD-L1</a:t>
            </a:r>
            <a:r>
              <a:rPr lang="ru-RU" altLang="ru-RU" baseline="0" dirty="0" smtClean="0">
                <a:latin typeface="Arial" pitchFamily="34" charset="0"/>
              </a:rPr>
              <a:t> (увеличение в 40 раз).</a:t>
            </a:r>
          </a:p>
          <a:p>
            <a:pPr marL="0" indent="0">
              <a:buFontTx/>
              <a:buNone/>
            </a:pPr>
            <a:r>
              <a:rPr lang="ru-RU" altLang="ru-RU" baseline="0" dirty="0" smtClean="0">
                <a:latin typeface="Arial" pitchFamily="34" charset="0"/>
              </a:rPr>
              <a:t>Условно выделяется: негативная экспрессия (менее 1%), позитивная экспрессия (от 1 до 49%), </a:t>
            </a:r>
            <a:r>
              <a:rPr lang="ru-RU" altLang="ru-RU" baseline="0" dirty="0" err="1" smtClean="0">
                <a:latin typeface="Arial" pitchFamily="34" charset="0"/>
              </a:rPr>
              <a:t>гиперэкспрессия</a:t>
            </a:r>
            <a:r>
              <a:rPr lang="ru-RU" altLang="ru-RU" baseline="0" dirty="0" smtClean="0">
                <a:latin typeface="Arial" pitchFamily="34" charset="0"/>
              </a:rPr>
              <a:t> (более 50%)</a:t>
            </a:r>
            <a:endParaRPr lang="ru-RU" altLang="ru-RU" dirty="0" smtClean="0"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1C9E0-4902-49DA-A757-FB7E4418C0D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856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1C9E0-4902-49DA-A757-FB7E4418C0D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54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Зачем же нужно определять уровень экспрессии </a:t>
            </a:r>
            <a:r>
              <a:rPr lang="en-US" dirty="0"/>
              <a:t>PD-L1</a:t>
            </a:r>
            <a:r>
              <a:rPr lang="ru-RU" dirty="0"/>
              <a:t> у таких пациентов?</a:t>
            </a: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C9E0-4902-49DA-A757-FB7E4418C0D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295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Первое – чтобы оценить вероятность ответа на терапию.</a:t>
            </a:r>
          </a:p>
          <a:p>
            <a:r>
              <a:rPr lang="ru-RU" dirty="0" smtClean="0"/>
              <a:t>На слайде</a:t>
            </a:r>
            <a:r>
              <a:rPr lang="ru-RU" baseline="0" dirty="0" smtClean="0"/>
              <a:t> вы можете видеть график из исследования Кейнот-1, который доказывает, что чем выше экспрессия </a:t>
            </a:r>
            <a:r>
              <a:rPr lang="en-US" baseline="0" dirty="0" smtClean="0"/>
              <a:t>PD-L1 </a:t>
            </a:r>
            <a:r>
              <a:rPr lang="ru-RU" baseline="0" dirty="0" smtClean="0"/>
              <a:t>в группе пациентов, тем больше пациентов с ответом на терапию.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1C9E0-4902-49DA-A757-FB7E4418C0D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526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1C9E0-4902-49DA-A757-FB7E4418C0D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886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1C9E0-4902-49DA-A757-FB7E4418C0D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060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1C9E0-4902-49DA-A757-FB7E4418C0D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742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1C9E0-4902-49DA-A757-FB7E4418C0D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514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1C9E0-4902-49DA-A757-FB7E4418C0D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684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9D81BE-4E7A-4D01-9B90-87B7B952B06A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330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A90D-C716-4C2E-B332-232E2BB14187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5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1C9E0-4902-49DA-A757-FB7E4418C0D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68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упрощенной</a:t>
            </a:r>
            <a:r>
              <a:rPr lang="ru-RU" baseline="0" dirty="0" smtClean="0"/>
              <a:t> форме, механизм действия лекарственных препаратов на основе </a:t>
            </a:r>
            <a:r>
              <a:rPr lang="ru-RU" baseline="0" dirty="0" err="1" smtClean="0"/>
              <a:t>моноклональных</a:t>
            </a:r>
            <a:r>
              <a:rPr lang="ru-RU" baseline="0" dirty="0" smtClean="0"/>
              <a:t> антител заключается в предотвращении связывания рецепторов </a:t>
            </a:r>
            <a:r>
              <a:rPr lang="en-US" baseline="0" dirty="0" smtClean="0"/>
              <a:t>PD-1 </a:t>
            </a:r>
            <a:r>
              <a:rPr lang="ru-RU" baseline="0" dirty="0" smtClean="0"/>
              <a:t>на Т-лимфоцитах и</a:t>
            </a:r>
            <a:r>
              <a:rPr lang="en-US" baseline="0" dirty="0" smtClean="0"/>
              <a:t> </a:t>
            </a:r>
            <a:r>
              <a:rPr lang="ru-RU" baseline="0" dirty="0" err="1" smtClean="0"/>
              <a:t>лиганд</a:t>
            </a:r>
            <a:r>
              <a:rPr lang="ru-RU" baseline="0" dirty="0" smtClean="0"/>
              <a:t> </a:t>
            </a:r>
            <a:r>
              <a:rPr lang="en-US" baseline="0" dirty="0" smtClean="0"/>
              <a:t>PD-L1</a:t>
            </a:r>
            <a:r>
              <a:rPr lang="ru-RU" baseline="0" dirty="0" smtClean="0"/>
              <a:t> на самой опухоли, что предотвращает возможность для опухолевой клетки «маскироваться» и уходить от иммунного ответа организма.</a:t>
            </a:r>
          </a:p>
          <a:p>
            <a:r>
              <a:rPr lang="ru-RU" baseline="0" dirty="0" smtClean="0"/>
              <a:t>Таким образом, чтобы эффективно применять иммунотерапию, необходимо знать, достаточно ли элементов, на которые подействует тот или иной лекарственный препарат (есть ли точка приложения?).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1C9E0-4902-49DA-A757-FB7E4418C0D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29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1C9E0-4902-49DA-A757-FB7E4418C0D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03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en-US" dirty="0"/>
          </a:p>
        </p:txBody>
      </p:sp>
      <p:sp>
        <p:nvSpPr>
          <p:cNvPr id="47107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547EC7-7942-4F70-B448-AEFE79F30896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62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1C9E0-4902-49DA-A757-FB7E4418C0D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469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1C9E0-4902-49DA-A757-FB7E4418C0D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52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1C9E0-4902-49DA-A757-FB7E4418C0D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99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3CD2CC-F5DB-4956-8DD2-7B8DE7D80CE5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KZ-KEY-00218, 12.2021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FE44AC5-9236-4761-B5AE-9747ED0AFAA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56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3036-4AC1-4083-8A80-B210AFE37590}" type="datetime1">
              <a:rPr lang="ru-RU" smtClean="0"/>
              <a:t>29.06.2023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KZ-KEY-00218, 12.2021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4AC5-9236-4761-B5AE-9747ED0AF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09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0C76-6F78-4BDF-8DAE-5C27B46C90B6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KZ-KEY-00218, 12.2021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4AC5-9236-4761-B5AE-9747ED0AFAA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35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EF8A-87F9-4A69-A200-A437E0431D41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KZ-KEY-00218, 12.2021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4AC5-9236-4761-B5AE-9747ED0AFAA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643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8A4C-CAC2-4335-9B82-237AD9506538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KZ-KEY-00218, 12.2021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4AC5-9236-4761-B5AE-9747ED0AF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957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9EF4-152E-465A-8B72-DFFC01E85AE4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KZ-KEY-00218, 12.2021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4AC5-9236-4761-B5AE-9747ED0AFAA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547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B715-443A-4566-B24B-79FED4599ED7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KZ-KEY-00218, 12.2021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4AC5-9236-4761-B5AE-9747ED0AFAA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267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BFB2-1575-484A-ABDB-685A4BDA6890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KZ-KEY-00218, 12.2021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4AC5-9236-4761-B5AE-9747ED0AFAA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898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2549-3A04-4C32-8792-EBF95F6E59BE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KZ-KEY-00218, 12.2021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4AC5-9236-4761-B5AE-9747ED0AFAA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18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14739"/>
            <a:ext cx="10972800" cy="44010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6079439"/>
            <a:ext cx="10980000" cy="179143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1" name="bjClassifierImageBottom">
            <a:extLst>
              <a:ext uri="{FF2B5EF4-FFF2-40B4-BE49-F238E27FC236}">
                <a16:creationId xmlns="" xmlns:a16="http://schemas.microsoft.com/office/drawing/2014/main" id="{E8DD72B1-AA14-4484-9F7C-140D66B9AB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667" y="6163680"/>
            <a:ext cx="1479424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33420" y="127004"/>
            <a:ext cx="9544047" cy="115226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85000"/>
              </a:lnSpc>
              <a:defRPr sz="2000" b="1" cap="none" baseline="0">
                <a:solidFill>
                  <a:schemeClr val="accent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en-US" dirty="0"/>
              <a:t>Content Slide: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4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8639-B987-4773-B3FC-33056C935645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KZ-KEY-00218, 12.2021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4AC5-9236-4761-B5AE-9747ED0AF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457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Conten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0019" y="79629"/>
            <a:ext cx="10962696" cy="630936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&lt;Title &amp; content layout&gt;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019" y="919241"/>
            <a:ext cx="11137362" cy="5455081"/>
          </a:xfrm>
        </p:spPr>
        <p:txBody>
          <a:bodyPr/>
          <a:lstStyle>
            <a:lvl1pPr>
              <a:spcBef>
                <a:spcPts val="1000"/>
              </a:spcBef>
              <a:defRPr sz="2400" b="1"/>
            </a:lvl1pPr>
            <a:lvl2pPr>
              <a:buClr>
                <a:srgbClr val="008080"/>
              </a:buClr>
              <a:defRPr/>
            </a:lvl2pPr>
            <a:lvl3pPr>
              <a:buClr>
                <a:srgbClr val="008080"/>
              </a:buClr>
              <a:defRPr sz="1800"/>
            </a:lvl3pPr>
            <a:lvl4pPr>
              <a:buClr>
                <a:srgbClr val="008080"/>
              </a:buClr>
              <a:defRPr sz="1600"/>
            </a:lvl4pPr>
            <a:lvl5pPr>
              <a:buClr>
                <a:srgbClr val="008080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11964" y="6560980"/>
            <a:ext cx="372540" cy="28924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3796CB3-4F06-4A01-8EC9-0C445A0EF7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20019" y="6220331"/>
            <a:ext cx="9658341" cy="342900"/>
          </a:xfrm>
        </p:spPr>
        <p:txBody>
          <a:bodyPr tIns="0" rIns="0" bIns="0" anchor="b"/>
          <a:lstStyle>
            <a:lvl1pPr marL="0" indent="0">
              <a:spcAft>
                <a:spcPts val="0"/>
              </a:spcAft>
              <a:buNone/>
              <a:defRPr sz="900"/>
            </a:lvl1pPr>
            <a:lvl2pPr marL="266700" indent="0">
              <a:buNone/>
              <a:defRPr sz="900"/>
            </a:lvl2pPr>
            <a:lvl3pPr marL="558800" indent="0">
              <a:buNone/>
              <a:defRPr sz="900"/>
            </a:lvl3pPr>
            <a:lvl4pPr marL="800100" indent="0">
              <a:buNone/>
              <a:defRPr sz="900"/>
            </a:lvl4pPr>
            <a:lvl5pPr marL="1087438" indent="0">
              <a:buNone/>
              <a:defRPr sz="900"/>
            </a:lvl5pPr>
          </a:lstStyle>
          <a:p>
            <a:pPr lvl="0"/>
            <a:r>
              <a:rPr lang="en-US" dirty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028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02080"/>
            <a:ext cx="10972801" cy="4525963"/>
          </a:xfrm>
          <a:prstGeom prst="rect">
            <a:avLst/>
          </a:prstGeom>
        </p:spPr>
        <p:txBody>
          <a:bodyPr/>
          <a:lstStyle>
            <a:lvl1pPr marL="304724" indent="-304724">
              <a:tabLst/>
              <a:defRPr>
                <a:solidFill>
                  <a:srgbClr val="37424A"/>
                </a:solidFill>
              </a:defRPr>
            </a:lvl1pPr>
            <a:lvl2pPr>
              <a:defRPr>
                <a:solidFill>
                  <a:srgbClr val="37424A"/>
                </a:solidFill>
              </a:defRPr>
            </a:lvl2pPr>
            <a:lvl3pPr>
              <a:defRPr>
                <a:solidFill>
                  <a:srgbClr val="37424A"/>
                </a:solidFill>
              </a:defRPr>
            </a:lvl3pPr>
            <a:lvl4pPr>
              <a:defRPr>
                <a:solidFill>
                  <a:srgbClr val="37424A"/>
                </a:solidFill>
              </a:defRPr>
            </a:lvl4pPr>
          </a:lstStyle>
          <a:p>
            <a:pPr lvl="0"/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92247"/>
            <a:ext cx="10972801" cy="997108"/>
          </a:xfrm>
          <a:prstGeom prst="rect">
            <a:avLst/>
          </a:prstGeom>
        </p:spPr>
        <p:txBody>
          <a:bodyPr anchor="ctr"/>
          <a:lstStyle>
            <a:lvl1pPr>
              <a:defRPr sz="3199"/>
            </a:lvl1pPr>
          </a:lstStyle>
          <a:p>
            <a:r>
              <a:rPr lang="en-US" altLang="en-US" dirty="0"/>
              <a:t>Content Slide Option 1: Title Here</a:t>
            </a:r>
            <a:br>
              <a:rPr lang="en-US" altLang="en-US" dirty="0"/>
            </a:br>
            <a:r>
              <a:rPr lang="en-US" altLang="en-US" dirty="0"/>
              <a:t>(</a:t>
            </a:r>
            <a:r>
              <a:rPr lang="en-US" dirty="0">
                <a:latin typeface="Arial" pitchFamily="34" charset="0"/>
              </a:rPr>
              <a:t>Maximum Two Lines)</a:t>
            </a:r>
            <a:endParaRPr lang="en-US" dirty="0"/>
          </a:p>
        </p:txBody>
      </p:sp>
      <p:pic>
        <p:nvPicPr>
          <p:cNvPr id="4" name="bjClassifierImageBottom">
            <a:extLst>
              <a:ext uri="{FF2B5EF4-FFF2-40B4-BE49-F238E27FC236}">
                <a16:creationId xmlns="" xmlns:a16="http://schemas.microsoft.com/office/drawing/2014/main" id="{D23E1CBF-FB4A-4A07-AAF8-656D50465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7" y="6468336"/>
            <a:ext cx="792755" cy="326164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74675" y="6220331"/>
            <a:ext cx="9703685" cy="342900"/>
          </a:xfrm>
        </p:spPr>
        <p:txBody>
          <a:bodyPr tIns="0" rIns="0" bIns="0" anchor="b"/>
          <a:lstStyle>
            <a:lvl1pPr marL="0" indent="0">
              <a:spcAft>
                <a:spcPts val="0"/>
              </a:spcAft>
              <a:buNone/>
              <a:defRPr sz="900"/>
            </a:lvl1pPr>
            <a:lvl2pPr marL="266700" indent="0">
              <a:buNone/>
              <a:defRPr sz="900"/>
            </a:lvl2pPr>
            <a:lvl3pPr marL="558800" indent="0">
              <a:buNone/>
              <a:defRPr sz="900"/>
            </a:lvl3pPr>
            <a:lvl4pPr marL="800100" indent="0">
              <a:buNone/>
              <a:defRPr sz="900"/>
            </a:lvl4pPr>
            <a:lvl5pPr marL="1087438" indent="0">
              <a:buNone/>
              <a:defRPr sz="900"/>
            </a:lvl5pPr>
          </a:lstStyle>
          <a:p>
            <a:pPr lvl="0"/>
            <a:r>
              <a:rPr lang="en-US" dirty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516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B0AE3BCF-F5AA-4124-8A9A-879F5B28367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601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B0AE3BCF-F5AA-4124-8A9A-879F5B2836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601"/>
                        <a:ext cx="1588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550" y="79005"/>
            <a:ext cx="10962696" cy="630936"/>
          </a:xfrm>
        </p:spPr>
        <p:txBody>
          <a:bodyPr/>
          <a:lstStyle/>
          <a:p>
            <a:r>
              <a:rPr lang="en-US" dirty="0"/>
              <a:t>&lt;Title &amp; content layout&gt;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3796CB3-4F06-4A01-8EC9-0C445A0EF7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08172" y="6220331"/>
            <a:ext cx="9670188" cy="342900"/>
          </a:xfrm>
        </p:spPr>
        <p:txBody>
          <a:bodyPr tIns="0" rIns="0" bIns="0" anchor="b"/>
          <a:lstStyle>
            <a:lvl1pPr marL="0" indent="0">
              <a:spcAft>
                <a:spcPts val="0"/>
              </a:spcAft>
              <a:buNone/>
              <a:defRPr sz="900"/>
            </a:lvl1pPr>
            <a:lvl2pPr marL="266700" indent="0">
              <a:buNone/>
              <a:defRPr sz="900"/>
            </a:lvl2pPr>
            <a:lvl3pPr marL="558800" indent="0">
              <a:buNone/>
              <a:defRPr sz="900"/>
            </a:lvl3pPr>
            <a:lvl4pPr marL="800100" indent="0">
              <a:buNone/>
              <a:defRPr sz="900"/>
            </a:lvl4pPr>
            <a:lvl5pPr marL="1087438" indent="0">
              <a:buNone/>
              <a:defRPr sz="900"/>
            </a:lvl5pPr>
          </a:lstStyle>
          <a:p>
            <a:pPr lvl="0"/>
            <a:r>
              <a:rPr lang="en-US" dirty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998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w/green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550" y="79005"/>
            <a:ext cx="10962696" cy="630936"/>
          </a:xfrm>
        </p:spPr>
        <p:txBody>
          <a:bodyPr/>
          <a:lstStyle/>
          <a:p>
            <a:r>
              <a:rPr lang="en-US" dirty="0"/>
              <a:t>&lt;2-column with Green callout&gt;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727" y="914401"/>
            <a:ext cx="5266313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6CB3-4F06-4A01-8EC9-0C445A0EF7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9549" y="914401"/>
            <a:ext cx="5266313" cy="4290227"/>
          </a:xfrm>
        </p:spPr>
        <p:txBody>
          <a:bodyPr anchor="ctr" anchorCtr="0"/>
          <a:lstStyle>
            <a:lvl1pPr>
              <a:lnSpc>
                <a:spcPct val="85000"/>
              </a:lnSpc>
              <a:spcBef>
                <a:spcPts val="1600"/>
              </a:spcBef>
              <a:defRPr sz="3200" b="1" cap="all" spc="131">
                <a:solidFill>
                  <a:schemeClr val="accent1"/>
                </a:solidFill>
              </a:defRPr>
            </a:lvl1pPr>
            <a:lvl2pPr marL="220607" indent="-169818">
              <a:lnSpc>
                <a:spcPct val="90000"/>
              </a:lnSpc>
              <a:spcBef>
                <a:spcPts val="300"/>
              </a:spcBef>
              <a:buFont typeface="Arial"/>
              <a:buChar char="•"/>
              <a:defRPr sz="2400">
                <a:solidFill>
                  <a:schemeClr val="accent1"/>
                </a:solidFill>
              </a:defRPr>
            </a:lvl2pPr>
            <a:lvl3pPr marL="423756" indent="-187277">
              <a:lnSpc>
                <a:spcPct val="90000"/>
              </a:lnSpc>
              <a:spcBef>
                <a:spcPts val="100"/>
              </a:spcBef>
              <a:defRPr sz="2000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&lt;Insert large type callout or image&gt;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74675" y="6220331"/>
            <a:ext cx="9703685" cy="342900"/>
          </a:xfrm>
        </p:spPr>
        <p:txBody>
          <a:bodyPr tIns="0" rIns="0" bIns="0" anchor="b"/>
          <a:lstStyle>
            <a:lvl1pPr marL="0" indent="0">
              <a:spcAft>
                <a:spcPts val="0"/>
              </a:spcAft>
              <a:buNone/>
              <a:defRPr sz="900"/>
            </a:lvl1pPr>
            <a:lvl2pPr marL="266700" indent="0">
              <a:buNone/>
              <a:defRPr sz="900"/>
            </a:lvl2pPr>
            <a:lvl3pPr marL="558800" indent="0">
              <a:buNone/>
              <a:defRPr sz="900"/>
            </a:lvl3pPr>
            <a:lvl4pPr marL="800100" indent="0">
              <a:buNone/>
              <a:defRPr sz="900"/>
            </a:lvl4pPr>
            <a:lvl5pPr marL="1087438" indent="0">
              <a:buNone/>
              <a:defRPr sz="900"/>
            </a:lvl5pPr>
          </a:lstStyle>
          <a:p>
            <a:pPr lvl="0"/>
            <a:r>
              <a:rPr lang="en-US" dirty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394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550" y="79005"/>
            <a:ext cx="10962696" cy="630936"/>
          </a:xfrm>
        </p:spPr>
        <p:txBody>
          <a:bodyPr/>
          <a:lstStyle/>
          <a:p>
            <a:r>
              <a:rPr lang="en-US" dirty="0"/>
              <a:t>&lt;2 column&gt;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727" y="914401"/>
            <a:ext cx="5266313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6CB3-4F06-4A01-8EC9-0C445A0EF7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19549" y="914401"/>
            <a:ext cx="5266313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74675" y="6220331"/>
            <a:ext cx="9703685" cy="342900"/>
          </a:xfrm>
        </p:spPr>
        <p:txBody>
          <a:bodyPr tIns="0" rIns="0" bIns="0" anchor="b"/>
          <a:lstStyle>
            <a:lvl1pPr marL="0" indent="0">
              <a:spcAft>
                <a:spcPts val="0"/>
              </a:spcAft>
              <a:buNone/>
              <a:defRPr sz="900"/>
            </a:lvl1pPr>
            <a:lvl2pPr marL="266700" indent="0">
              <a:buNone/>
              <a:defRPr sz="900"/>
            </a:lvl2pPr>
            <a:lvl3pPr marL="558800" indent="0">
              <a:buNone/>
              <a:defRPr sz="900"/>
            </a:lvl3pPr>
            <a:lvl4pPr marL="800100" indent="0">
              <a:buNone/>
              <a:defRPr sz="900"/>
            </a:lvl4pPr>
            <a:lvl5pPr marL="1087438" indent="0">
              <a:buNone/>
              <a:defRPr sz="900"/>
            </a:lvl5pPr>
          </a:lstStyle>
          <a:p>
            <a:pPr lvl="0"/>
            <a:r>
              <a:rPr lang="en-US" dirty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043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 full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550" y="79005"/>
            <a:ext cx="10962696" cy="630936"/>
          </a:xfrm>
        </p:spPr>
        <p:txBody>
          <a:bodyPr/>
          <a:lstStyle/>
          <a:p>
            <a:r>
              <a:rPr lang="en-US" dirty="0"/>
              <a:t>&lt;Large text full callout&gt;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646" y="3880537"/>
            <a:ext cx="6241558" cy="1588551"/>
          </a:xfrm>
        </p:spPr>
        <p:txBody>
          <a:bodyPr/>
          <a:lstStyle>
            <a:lvl1pPr>
              <a:lnSpc>
                <a:spcPct val="94000"/>
              </a:lnSpc>
              <a:spcBef>
                <a:spcPts val="1000"/>
              </a:spcBef>
              <a:defRPr sz="2400"/>
            </a:lvl1pPr>
            <a:lvl2pPr>
              <a:lnSpc>
                <a:spcPct val="94000"/>
              </a:lnSpc>
              <a:defRPr sz="2400"/>
            </a:lvl2pPr>
            <a:lvl3pPr>
              <a:lnSpc>
                <a:spcPct val="94000"/>
              </a:lnSpc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6CB3-4F06-4A01-8EC9-0C445A0EF7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6642" y="911811"/>
            <a:ext cx="10052549" cy="2609327"/>
          </a:xfrm>
        </p:spPr>
        <p:txBody>
          <a:bodyPr anchor="b" anchorCtr="0"/>
          <a:lstStyle>
            <a:lvl1pPr>
              <a:lnSpc>
                <a:spcPct val="78000"/>
              </a:lnSpc>
              <a:spcBef>
                <a:spcPts val="2000"/>
              </a:spcBef>
              <a:defRPr sz="5900" cap="all" spc="131">
                <a:solidFill>
                  <a:srgbClr val="00877C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74675" y="6220331"/>
            <a:ext cx="9703685" cy="342900"/>
          </a:xfrm>
        </p:spPr>
        <p:txBody>
          <a:bodyPr tIns="0" rIns="0" bIns="0" anchor="b"/>
          <a:lstStyle>
            <a:lvl1pPr marL="0" indent="0">
              <a:spcAft>
                <a:spcPts val="0"/>
              </a:spcAft>
              <a:buNone/>
              <a:defRPr sz="900"/>
            </a:lvl1pPr>
            <a:lvl2pPr marL="266700" indent="0">
              <a:buNone/>
              <a:defRPr sz="900"/>
            </a:lvl2pPr>
            <a:lvl3pPr marL="558800" indent="0">
              <a:buNone/>
              <a:defRPr sz="900"/>
            </a:lvl3pPr>
            <a:lvl4pPr marL="800100" indent="0">
              <a:buNone/>
              <a:defRPr sz="900"/>
            </a:lvl4pPr>
            <a:lvl5pPr marL="1087438" indent="0">
              <a:buNone/>
              <a:defRPr sz="900"/>
            </a:lvl5pPr>
          </a:lstStyle>
          <a:p>
            <a:pPr lvl="0"/>
            <a:r>
              <a:rPr lang="en-US" dirty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253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stacked text conten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550" y="79005"/>
            <a:ext cx="10962696" cy="63093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&lt;2 stacked content / table option&gt;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543" y="916532"/>
            <a:ext cx="10963491" cy="2847335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96941" y="6433583"/>
            <a:ext cx="3860800" cy="2720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KZ-KEY-00218, 12.2021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3796CB3-4F06-4A01-8EC9-0C445A0EF7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9543" y="3959269"/>
            <a:ext cx="10963491" cy="1247487"/>
          </a:xfrm>
        </p:spPr>
        <p:txBody>
          <a:bodyPr/>
          <a:lstStyle>
            <a:lvl1pPr>
              <a:spcBef>
                <a:spcPts val="600"/>
              </a:spcBef>
              <a:defRPr sz="1900"/>
            </a:lvl1pPr>
            <a:lvl2pPr marL="180927" indent="-147601">
              <a:spcBef>
                <a:spcPts val="200"/>
              </a:spcBef>
              <a:defRPr sz="1900"/>
            </a:lvl2pPr>
            <a:lvl3pPr marL="368206" indent="-168235">
              <a:spcBef>
                <a:spcPts val="0"/>
              </a:spcBef>
              <a:defRPr sz="1700"/>
            </a:lvl3pPr>
            <a:lvl4pPr marL="501530" indent="-133318">
              <a:spcBef>
                <a:spcPts val="0"/>
              </a:spcBef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95304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/70 2-column /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550" y="79005"/>
            <a:ext cx="10962696" cy="630936"/>
          </a:xfrm>
        </p:spPr>
        <p:txBody>
          <a:bodyPr/>
          <a:lstStyle/>
          <a:p>
            <a:r>
              <a:rPr lang="en-US" dirty="0"/>
              <a:t>&lt;30/70 2-column / plotted chart option&gt;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616" y="924016"/>
            <a:ext cx="7011431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6CB3-4F06-4A01-8EC9-0C445A0EF7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19559" y="924016"/>
            <a:ext cx="3531039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74675" y="6220331"/>
            <a:ext cx="9703685" cy="342900"/>
          </a:xfrm>
        </p:spPr>
        <p:txBody>
          <a:bodyPr tIns="0" rIns="0" bIns="0" anchor="b"/>
          <a:lstStyle>
            <a:lvl1pPr marL="0" indent="0">
              <a:spcAft>
                <a:spcPts val="0"/>
              </a:spcAft>
              <a:buNone/>
              <a:defRPr sz="900"/>
            </a:lvl1pPr>
            <a:lvl2pPr marL="266700" indent="0">
              <a:buNone/>
              <a:defRPr sz="900"/>
            </a:lvl2pPr>
            <a:lvl3pPr marL="558800" indent="0">
              <a:buNone/>
              <a:defRPr sz="900"/>
            </a:lvl3pPr>
            <a:lvl4pPr marL="800100" indent="0">
              <a:buNone/>
              <a:defRPr sz="900"/>
            </a:lvl4pPr>
            <a:lvl5pPr marL="1087438" indent="0">
              <a:buNone/>
              <a:defRPr sz="900"/>
            </a:lvl5pPr>
          </a:lstStyle>
          <a:p>
            <a:pPr lvl="0"/>
            <a:r>
              <a:rPr lang="en-US" dirty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473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9548" y="921457"/>
            <a:ext cx="11039738" cy="3973250"/>
          </a:xfrm>
          <a:noFill/>
        </p:spPr>
        <p:txBody>
          <a:bodyPr vert="horz" lIns="0" tIns="45720" rIns="91440" bIns="45720" rtlCol="0">
            <a:noAutofit/>
          </a:bodyPr>
          <a:lstStyle>
            <a:lvl1pPr marL="239713" indent="-239713">
              <a:defRPr lang="en-US" altLang="en-US" dirty="0" smtClean="0"/>
            </a:lvl1pPr>
            <a:lvl2pPr marL="547688" indent="-280988">
              <a:defRPr lang="en-US" altLang="en-US" dirty="0" smtClean="0"/>
            </a:lvl2pPr>
            <a:lvl3pPr marL="785813" indent="-227013">
              <a:defRPr lang="en-US" altLang="en-US" dirty="0" smtClean="0"/>
            </a:lvl3pPr>
            <a:lvl4pPr marL="1044575" indent="-244475">
              <a:defRPr lang="en-US" altLang="en-US" dirty="0" smtClean="0"/>
            </a:lvl4pPr>
          </a:lstStyle>
          <a:p>
            <a:pPr lvl="0"/>
            <a:r>
              <a:rPr lang="en-US" altLang="en-US" dirty="0"/>
              <a:t>Bullet 1</a:t>
            </a:r>
          </a:p>
          <a:p>
            <a:pPr lvl="1"/>
            <a:r>
              <a:rPr lang="en-US" altLang="en-US" dirty="0"/>
              <a:t>Bullet 2</a:t>
            </a:r>
          </a:p>
          <a:p>
            <a:pPr lvl="2"/>
            <a:r>
              <a:rPr lang="en-US" altLang="en-US" dirty="0"/>
              <a:t>Bullet 3</a:t>
            </a:r>
          </a:p>
          <a:p>
            <a:pPr lvl="3"/>
            <a:r>
              <a:rPr lang="en-US" altLang="en-US" dirty="0"/>
              <a:t>Bullet 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47" y="77621"/>
            <a:ext cx="10962753" cy="6309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74675" y="6220331"/>
            <a:ext cx="9703685" cy="342900"/>
          </a:xfrm>
        </p:spPr>
        <p:txBody>
          <a:bodyPr tIns="0" rIns="0" bIns="0" anchor="b"/>
          <a:lstStyle>
            <a:lvl1pPr marL="0" indent="0">
              <a:spcAft>
                <a:spcPts val="0"/>
              </a:spcAft>
              <a:buNone/>
              <a:defRPr sz="900"/>
            </a:lvl1pPr>
            <a:lvl2pPr marL="266700" indent="0">
              <a:buNone/>
              <a:defRPr sz="900"/>
            </a:lvl2pPr>
            <a:lvl3pPr marL="558800" indent="0">
              <a:buNone/>
              <a:defRPr sz="900"/>
            </a:lvl3pPr>
            <a:lvl4pPr marL="800100" indent="0">
              <a:buNone/>
              <a:defRPr sz="900"/>
            </a:lvl4pPr>
            <a:lvl5pPr marL="1087438" indent="0">
              <a:buNone/>
              <a:defRPr sz="900"/>
            </a:lvl5pPr>
          </a:lstStyle>
          <a:p>
            <a:pPr lvl="0"/>
            <a:r>
              <a:rPr lang="en-US" dirty="0"/>
              <a:t>Insert footer here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11964" y="6563232"/>
            <a:ext cx="372540" cy="28924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3796CB3-4F06-4A01-8EC9-0C445A0EF778}" type="slidenum">
              <a:rPr lang="en-US" smtClean="0"/>
              <a:t>‹#›</a:t>
            </a:fld>
            <a:endParaRPr lang="en-US"/>
          </a:p>
        </p:txBody>
      </p:sp>
      <p:pic>
        <p:nvPicPr>
          <p:cNvPr id="148" name="bjClassifierImageBottom">
            <a:extLst>
              <a:ext uri="{FF2B5EF4-FFF2-40B4-BE49-F238E27FC236}">
                <a16:creationId xmlns="" xmlns:a16="http://schemas.microsoft.com/office/drawing/2014/main" id="{DD0C6919-A96D-4629-8F83-FB4811DAD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7" y="6468336"/>
            <a:ext cx="792755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ACON_Divider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57"/>
            <a:ext cx="12192000" cy="68546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550" y="3213249"/>
            <a:ext cx="7161232" cy="516167"/>
          </a:xfrm>
        </p:spPr>
        <p:txBody>
          <a:bodyPr anchor="ctr" anchorCtr="0">
            <a:noAutofit/>
          </a:bodyPr>
          <a:lstStyle>
            <a:lvl1pPr algn="l">
              <a:lnSpc>
                <a:spcPct val="78000"/>
              </a:lnSpc>
              <a:defRPr sz="4300" b="1" cap="all" spc="13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&lt;Insert title&gt;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96941" y="6433583"/>
            <a:ext cx="3860800" cy="2720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KZ-KEY-00218, 12.2021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fld id="{73796CB3-4F06-4A01-8EC9-0C445A0EF77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550" y="4631281"/>
            <a:ext cx="6570528" cy="292388"/>
          </a:xfrm>
        </p:spPr>
        <p:txBody>
          <a:bodyPr anchor="t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185706" indent="-152373">
              <a:lnSpc>
                <a:spcPct val="95000"/>
              </a:lnSpc>
              <a:spcBef>
                <a:spcPts val="200"/>
              </a:spcBef>
              <a:buFont typeface="Arial"/>
              <a:buChar char="•"/>
              <a:defRPr sz="2000">
                <a:solidFill>
                  <a:srgbClr val="000000"/>
                </a:solidFill>
              </a:defRPr>
            </a:lvl2pPr>
            <a:lvl3pPr marL="9142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6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7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8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&lt;Optional Subtitle&gt;</a:t>
            </a:r>
          </a:p>
        </p:txBody>
      </p:sp>
      <p:pic>
        <p:nvPicPr>
          <p:cNvPr id="4" name="bjClassifierImageBottom">
            <a:extLst>
              <a:ext uri="{FF2B5EF4-FFF2-40B4-BE49-F238E27FC236}">
                <a16:creationId xmlns="" xmlns:a16="http://schemas.microsoft.com/office/drawing/2014/main" id="{FA8098A9-889A-4183-A91F-8D0AAA7B4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7" y="6468336"/>
            <a:ext cx="792755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3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E2B1-135A-4936-8F3A-93C68BDF3E00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KZ-KEY-00218, 12.2021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4AC5-9236-4761-B5AE-9747ED0AFAA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668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/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ACON_FirstP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6758" y="1185905"/>
            <a:ext cx="9298822" cy="2239920"/>
          </a:xfrm>
        </p:spPr>
        <p:txBody>
          <a:bodyPr>
            <a:noAutofit/>
          </a:bodyPr>
          <a:lstStyle>
            <a:lvl1pPr>
              <a:lnSpc>
                <a:spcPct val="78000"/>
              </a:lnSpc>
              <a:defRPr sz="4300" cap="all" spc="13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&lt;Insert title&gt;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6762" y="5628850"/>
            <a:ext cx="4801849" cy="61956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2000" spc="31" baseline="0">
                <a:solidFill>
                  <a:schemeClr val="accent2"/>
                </a:solidFill>
              </a:defRPr>
            </a:lvl1pPr>
            <a:lvl2pPr marL="45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&lt;Insert subtitle – optional&gt;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6762" y="5374250"/>
            <a:ext cx="2581948" cy="189351"/>
          </a:xfrm>
        </p:spPr>
        <p:txBody>
          <a:bodyPr>
            <a:noAutofit/>
          </a:bodyPr>
          <a:lstStyle>
            <a:lvl1pPr>
              <a:defRPr sz="1500" spc="31">
                <a:solidFill>
                  <a:schemeClr val="accent2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Insert Date Here</a:t>
            </a:r>
          </a:p>
        </p:txBody>
      </p:sp>
    </p:spTree>
    <p:extLst>
      <p:ext uri="{BB962C8B-B14F-4D97-AF65-F5344CB8AC3E}">
        <p14:creationId xmlns:p14="http://schemas.microsoft.com/office/powerpoint/2010/main" val="980387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402080"/>
            <a:ext cx="10972801" cy="4525963"/>
          </a:xfrm>
          <a:prstGeom prst="rect">
            <a:avLst/>
          </a:prstGeom>
        </p:spPr>
        <p:txBody>
          <a:bodyPr/>
          <a:lstStyle>
            <a:lvl1pPr marL="304633" indent="-304633">
              <a:tabLst/>
              <a:defRPr>
                <a:solidFill>
                  <a:srgbClr val="37424A"/>
                </a:solidFill>
              </a:defRPr>
            </a:lvl1pPr>
            <a:lvl2pPr>
              <a:defRPr>
                <a:solidFill>
                  <a:srgbClr val="37424A"/>
                </a:solidFill>
              </a:defRPr>
            </a:lvl2pPr>
            <a:lvl3pPr>
              <a:defRPr>
                <a:solidFill>
                  <a:srgbClr val="37424A"/>
                </a:solidFill>
              </a:defRPr>
            </a:lvl3pPr>
            <a:lvl4pPr>
              <a:defRPr>
                <a:solidFill>
                  <a:srgbClr val="37424A"/>
                </a:solidFill>
              </a:defRPr>
            </a:lvl4pPr>
          </a:lstStyle>
          <a:p>
            <a:pPr lvl="0"/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92247"/>
            <a:ext cx="10972801" cy="997108"/>
          </a:xfrm>
          <a:prstGeom prst="rect">
            <a:avLst/>
          </a:prstGeom>
        </p:spPr>
        <p:txBody>
          <a:bodyPr anchor="ctr"/>
          <a:lstStyle>
            <a:lvl1pPr>
              <a:defRPr sz="3198"/>
            </a:lvl1pPr>
          </a:lstStyle>
          <a:p>
            <a:r>
              <a:rPr lang="en-US" altLang="en-US" dirty="0"/>
              <a:t>Content Slide Option 1: Title Here</a:t>
            </a:r>
            <a:br>
              <a:rPr lang="en-US" altLang="en-US" dirty="0"/>
            </a:br>
            <a:r>
              <a:rPr lang="en-US" altLang="en-US" dirty="0"/>
              <a:t>(</a:t>
            </a:r>
            <a:r>
              <a:rPr lang="en-US" dirty="0">
                <a:latin typeface="Arial" pitchFamily="34" charset="0"/>
              </a:rPr>
              <a:t>Maximum Two Lines)</a:t>
            </a:r>
            <a:endParaRPr lang="en-US" dirty="0"/>
          </a:p>
        </p:txBody>
      </p:sp>
      <p:pic>
        <p:nvPicPr>
          <p:cNvPr id="15" name="bjClassifierImageBottom">
            <a:extLst>
              <a:ext uri="{FF2B5EF4-FFF2-40B4-BE49-F238E27FC236}">
                <a16:creationId xmlns="" xmlns:a16="http://schemas.microsoft.com/office/drawing/2014/main" id="{D249BB3B-7588-4436-B854-35980F3D5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7" y="6468336"/>
            <a:ext cx="792755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673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CA7BC1-45A9-4546-AACE-310A61C07A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A954E49-56FC-4BEF-8F35-ED94B4835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793061-FD8E-494C-94CD-9E32BD92E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1D5C-31F3-4FF2-B5EB-60BC66958824}" type="datetime1">
              <a:rPr lang="ru-RU" smtClean="0"/>
              <a:t>29.06.2023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6A22CC-6549-4E39-B19C-A2758CD5D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KZ-KEY-00218, 12.2021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7B4B5B-164E-4464-BC36-AEA19C5B3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6CB3-4F06-4A01-8EC9-0C445A0E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53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&amp; Conten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544" y="1414464"/>
            <a:ext cx="10963490" cy="47291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+mj-lt"/>
                <a:cs typeface="Calibri" panose="020F0502020204030204" pitchFamily="34" charset="0"/>
              </a:defRPr>
            </a:lvl1pPr>
            <a:lvl2pPr marL="574675" indent="-339725">
              <a:spcBef>
                <a:spcPts val="300"/>
              </a:spcBef>
              <a:buFont typeface="Calibri" panose="020F0502020204030204" pitchFamily="34" charset="0"/>
              <a:buChar char="‒"/>
              <a:defRPr sz="2400">
                <a:solidFill>
                  <a:srgbClr val="000000"/>
                </a:solidFill>
                <a:latin typeface="+mj-lt"/>
                <a:cs typeface="Calibri" panose="020F0502020204030204" pitchFamily="34" charset="0"/>
              </a:defRPr>
            </a:lvl2pPr>
            <a:lvl3pPr marL="914400" indent="-347663">
              <a:spcBef>
                <a:spcPts val="300"/>
              </a:spcBef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+mj-lt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9544" y="198583"/>
            <a:ext cx="9546278" cy="973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1123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62367"/>
            <a:ext cx="10972800" cy="1692771"/>
          </a:xfrm>
        </p:spPr>
        <p:txBody>
          <a:bodyPr lIns="0" tIns="0" bIns="0" rtlCol="0">
            <a:sp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800" dirty="0" smtClean="0"/>
            </a:lvl1pPr>
            <a:lvl2pPr marL="62865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800" dirty="0" smtClean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800" dirty="0" smtClean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800" dirty="0" smtClean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8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4418" y="231775"/>
            <a:ext cx="10582276" cy="770154"/>
          </a:xfrm>
          <a:prstGeom prst="rect">
            <a:avLst/>
          </a:prstGeom>
        </p:spPr>
        <p:txBody>
          <a:bodyPr lIns="0" t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0322984" y="6457951"/>
            <a:ext cx="1862667" cy="365125"/>
          </a:xfrm>
        </p:spPr>
        <p:txBody>
          <a:bodyPr anchor="b"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F4BC6C2-A16B-42F4-81EF-321F80DC1D73}" type="slidenum">
              <a:rPr lang="en-US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67100" y="6457950"/>
            <a:ext cx="5257800" cy="400050"/>
          </a:xfrm>
          <a:prstGeom prst="rect">
            <a:avLst/>
          </a:prstGeom>
        </p:spPr>
        <p:txBody>
          <a:bodyPr/>
          <a:lstStyle>
            <a:lvl1pPr algn="ctr">
              <a:lnSpc>
                <a:spcPct val="85000"/>
              </a:lnSpc>
              <a:defRPr lang="en-US" sz="1000" b="0" i="0" kern="1200">
                <a:solidFill>
                  <a:srgbClr val="064F59"/>
                </a:solidFill>
                <a:latin typeface="Arial"/>
                <a:ea typeface="BiauKai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KZ-KEY-00218, 12.2021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345330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/>
          <p:cNvSpPr>
            <a:spLocks noGrp="1"/>
          </p:cNvSpPr>
          <p:nvPr>
            <p:ph type="title"/>
          </p:nvPr>
        </p:nvSpPr>
        <p:spPr>
          <a:xfrm>
            <a:off x="381000" y="171456"/>
            <a:ext cx="11430000" cy="885825"/>
          </a:xfrm>
          <a:prstGeom prst="rect">
            <a:avLst/>
          </a:prstGeom>
        </p:spPr>
        <p:txBody>
          <a:bodyPr vert="horz" lIns="0" tIns="34289" rIns="68576" bIns="34289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820713" y="6485520"/>
            <a:ext cx="1095704" cy="256543"/>
          </a:xfrm>
          <a:prstGeom prst="rect">
            <a:avLst/>
          </a:prstGeom>
          <a:noFill/>
        </p:spPr>
        <p:txBody>
          <a:bodyPr wrap="square" lIns="91435" tIns="45719" rIns="91435" bIns="45719" rtlCol="0">
            <a:spAutoFit/>
          </a:bodyPr>
          <a:lstStyle/>
          <a:p>
            <a:pPr defTabSz="914309"/>
            <a:fld id="{2A6F252D-71F7-4369-BD5E-6757FFE8D391}" type="slidenum">
              <a:rPr lang="en-GB" sz="1067" smtClean="0">
                <a:solidFill>
                  <a:srgbClr val="37424A"/>
                </a:solidFill>
              </a:rPr>
              <a:pPr defTabSz="914309"/>
              <a:t>‹#›</a:t>
            </a:fld>
            <a:endParaRPr lang="en-GB" sz="1067" dirty="0">
              <a:solidFill>
                <a:srgbClr val="37424A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733B5F4D-F983-4E2E-BAFC-6F1A93F66E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146" y="6066"/>
            <a:ext cx="1193180" cy="114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4991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14739"/>
            <a:ext cx="10972800" cy="44010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6079439"/>
            <a:ext cx="10980000" cy="179143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1" name="bjClassifierImageBottom">
            <a:extLst>
              <a:ext uri="{FF2B5EF4-FFF2-40B4-BE49-F238E27FC236}">
                <a16:creationId xmlns="" xmlns:a16="http://schemas.microsoft.com/office/drawing/2014/main" id="{E8DD72B1-AA14-4484-9F7C-140D66B9AB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667" y="6163680"/>
            <a:ext cx="1479424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9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1"/>
            <a:ext cx="11472333" cy="1052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12876"/>
            <a:ext cx="5384800" cy="5256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2876"/>
            <a:ext cx="5384800" cy="5256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7930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ypical-template2-15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5" b="78395"/>
          <a:stretch/>
        </p:blipFill>
        <p:spPr>
          <a:xfrm>
            <a:off x="10016068" y="-8467"/>
            <a:ext cx="2192867" cy="1481667"/>
          </a:xfrm>
          <a:prstGeom prst="rect">
            <a:avLst/>
          </a:prstGeom>
        </p:spPr>
      </p:pic>
      <p:pic>
        <p:nvPicPr>
          <p:cNvPr id="6" name="Picture 5" descr="merckgraphic-corner-15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470" y="-12017"/>
            <a:ext cx="3331607" cy="1930120"/>
          </a:xfrm>
          <a:prstGeom prst="rect">
            <a:avLst/>
          </a:prstGeom>
        </p:spPr>
      </p:pic>
      <p:sp>
        <p:nvSpPr>
          <p:cNvPr id="28" name="Rectangle 6"/>
          <p:cNvSpPr txBox="1">
            <a:spLocks noChangeArrowheads="1"/>
          </p:cNvSpPr>
          <p:nvPr userDrawn="1"/>
        </p:nvSpPr>
        <p:spPr>
          <a:xfrm>
            <a:off x="5791200" y="6477000"/>
            <a:ext cx="609600" cy="203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ＭＳ Ｐゴシック" charset="0"/>
                <a:cs typeface="Arial Narrow"/>
              </a:defRPr>
            </a:lvl1pPr>
            <a:lvl2pPr marL="341313" indent="1158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684213" indent="2301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027113" indent="3444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370013" indent="4587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06BD6C-BE8A-5843-B7D4-C9CCB734018F}" type="slidenum">
              <a:rPr kumimoji="0" lang="en-US" alt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ＭＳ Ｐゴシック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67" b="0" i="0" u="none" strike="noStrike" kern="1200" cap="none" spc="0" normalizeH="0" baseline="0" noProof="0" dirty="0">
              <a:ln>
                <a:noFill/>
              </a:ln>
              <a:solidFill>
                <a:srgbClr val="37424A"/>
              </a:solidFill>
              <a:effectLst/>
              <a:uLnTx/>
              <a:uFillTx/>
              <a:latin typeface="Arial Narrow"/>
              <a:ea typeface="ＭＳ Ｐゴシック" charset="0"/>
            </a:endParaRPr>
          </a:p>
        </p:txBody>
      </p:sp>
      <p:pic>
        <p:nvPicPr>
          <p:cNvPr id="15" name="Picture 14" descr="ogma-logo-forPPTX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4" y="6436976"/>
            <a:ext cx="3352800" cy="31745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420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1"/>
            <a:ext cx="11472333" cy="1052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12876"/>
            <a:ext cx="5384800" cy="5256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412876"/>
            <a:ext cx="5384800" cy="2551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6388"/>
            <a:ext cx="53848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73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B651-42BA-4F59-B559-B43C3FC20701}" type="datetime1">
              <a:rPr lang="ru-RU" smtClean="0"/>
              <a:t>29.06.2023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KZ-KEY-00218, 12.2021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4AC5-9236-4761-B5AE-9747ED0AF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4251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7816-C8DA-48C3-809B-1B92260C14F9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KZ-KEY-00218, 12.2021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4AC5-9236-4761-B5AE-9747ED0AF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9981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F252-EA99-4601-9D70-60401465D137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KZ-KEY-00218, 12.2021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4AC5-9236-4761-B5AE-9747ED0AF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7077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E9F6-28C6-4AAD-BA79-A872033D85F3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KZ-KEY-00218, 12.2021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4AC5-9236-4761-B5AE-9747ED0AF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0442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19B3-4698-4B39-AAE6-E0180DECD956}" type="datetime1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KZ-KEY-00218, 12.2021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4AC5-9236-4761-B5AE-9747ED0AF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9161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E9F8-7C36-4637-BF7E-31BB5F5A5C20}" type="datetime1">
              <a:rPr lang="ru-RU" smtClean="0"/>
              <a:t>29.06.2023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KZ-KEY-00218, 12.2021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4AC5-9236-4761-B5AE-9747ED0AF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9520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6668-E6FF-4E72-814B-BA677F690E74}" type="datetime1">
              <a:rPr lang="ru-RU" smtClean="0"/>
              <a:t>29.06.2023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KZ-KEY-00218, 12.2021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4AC5-9236-4761-B5AE-9747ED0AF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3493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BF0A-EFA2-42C5-95F2-946218434CCA}" type="datetime1">
              <a:rPr lang="ru-RU" smtClean="0"/>
              <a:t>29.06.2023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KZ-KEY-00218, 12.2021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4AC5-9236-4761-B5AE-9747ED0AF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6084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11FD-9EA5-47DA-B3EC-EC751B670EB4}" type="datetime1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KZ-KEY-00218, 12.2021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4AC5-9236-4761-B5AE-9747ED0AF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2956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D356-FCE1-49F2-B33C-A21EFB1080F8}" type="datetime1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KZ-KEY-00218, 12.2021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4AC5-9236-4761-B5AE-9747ED0AF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754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D9F1B-3FE8-4086-9989-CCD199B102AA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KZ-KEY-00218, 12.2021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4AC5-9236-4761-B5AE-9747ED0AF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20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26FA-2246-4FD2-B751-566B3E430198}" type="datetime1">
              <a:rPr lang="ru-RU" smtClean="0"/>
              <a:t>29.06.2023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KZ-KEY-00218, 12.2021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4AC5-9236-4761-B5AE-9747ED0AFAA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7542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BFD4-47CE-4F3C-B6E1-E7CB3A2BA81F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KZ-KEY-00218, 12.2021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4AC5-9236-4761-B5AE-9747ED0AF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152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62367"/>
            <a:ext cx="10972800" cy="1692771"/>
          </a:xfrm>
        </p:spPr>
        <p:txBody>
          <a:bodyPr lIns="0" tIns="0" bIns="0" rtlCol="0">
            <a:sp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800" dirty="0" smtClean="0"/>
            </a:lvl1pPr>
            <a:lvl2pPr marL="62865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800" dirty="0" smtClean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800" dirty="0" smtClean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800" dirty="0" smtClean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8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4418" y="231775"/>
            <a:ext cx="10582276" cy="770154"/>
          </a:xfrm>
          <a:prstGeom prst="rect">
            <a:avLst/>
          </a:prstGeom>
        </p:spPr>
        <p:txBody>
          <a:bodyPr lIns="0" t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0322984" y="6457951"/>
            <a:ext cx="1862667" cy="365125"/>
          </a:xfrm>
        </p:spPr>
        <p:txBody>
          <a:bodyPr anchor="b"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F4BC6C2-A16B-42F4-81EF-321F80DC1D73}" type="slidenum">
              <a:rPr lang="en-US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67100" y="6457950"/>
            <a:ext cx="5257800" cy="400050"/>
          </a:xfrm>
        </p:spPr>
        <p:txBody>
          <a:bodyPr/>
          <a:lstStyle>
            <a:lvl1pPr algn="ctr">
              <a:lnSpc>
                <a:spcPct val="85000"/>
              </a:lnSpc>
              <a:defRPr lang="en-US" sz="1000" b="0" i="0" kern="1200">
                <a:solidFill>
                  <a:srgbClr val="064F59"/>
                </a:solidFill>
                <a:latin typeface="Arial"/>
                <a:ea typeface="BiauKai"/>
                <a:cs typeface="Arial"/>
              </a:defRPr>
            </a:lvl1pPr>
          </a:lstStyle>
          <a:p>
            <a:pPr>
              <a:defRPr/>
            </a:pPr>
            <a:r>
              <a:t>Mercury No: ONCHQ14NP02639-01</a:t>
            </a:r>
          </a:p>
        </p:txBody>
      </p:sp>
    </p:spTree>
    <p:extLst>
      <p:ext uri="{BB962C8B-B14F-4D97-AF65-F5344CB8AC3E}">
        <p14:creationId xmlns:p14="http://schemas.microsoft.com/office/powerpoint/2010/main" val="637661739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7A15-785C-4EDE-ACFA-34F39073CEDE}" type="datetime1">
              <a:rPr lang="ru-RU" smtClean="0"/>
              <a:t>29.06.2023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KZ-KEY-00218, 12.2021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4AC5-9236-4761-B5AE-9747ED0AFAA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32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F254-FD47-4B39-B5E6-C7577A94554F}" type="datetime1">
              <a:rPr lang="ru-RU" smtClean="0"/>
              <a:t>29.06.2023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KZ-KEY-00218, 12.2021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4AC5-9236-4761-B5AE-9747ED0AF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09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4C75-7F39-46FB-8175-8B2AF720E096}" type="datetime1">
              <a:rPr lang="ru-RU" smtClean="0"/>
              <a:t>29.06.2023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KZ-KEY-00218, 12.2021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4AC5-9236-4761-B5AE-9747ED0AFAA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28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9E77-E23C-4C48-8070-859763028631}" type="datetime1">
              <a:rPr lang="ru-RU" smtClean="0"/>
              <a:t>29.06.2023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KZ-KEY-00218, 12.2021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4AC5-9236-4761-B5AE-9747ED0AF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38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image" Target="../media/image9.png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image" Target="../media/image8.emf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ags" Target="../tags/tag1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vmlDrawing" Target="../drawings/vmlDrawing1.vml"/><Relationship Id="rId27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8F40AE-747C-47FC-9625-114970091634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KZ-KEY-00218, 12.2021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E44AC5-9236-4761-B5AE-9747ED0AF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51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661" r:id="rId18"/>
    <p:sldLayoutId id="2147483781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D8AB829A-BD06-4D49-B9E6-43A5FB752650}"/>
              </a:ext>
            </a:extLst>
          </p:cNvPr>
          <p:cNvGraphicFramePr>
            <a:graphicFrameLocks noChangeAspect="1"/>
          </p:cNvGraphicFramePr>
          <p:nvPr>
            <p:custDataLst>
              <p:tags r:id="rId23"/>
            </p:custDataLst>
          </p:nvPr>
        </p:nvGraphicFramePr>
        <p:xfrm>
          <a:off x="1589" y="1601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think-cell Slide" r:id="rId24" imgW="395" imgH="394" progId="TCLayout.ActiveDocument.1">
                  <p:embed/>
                </p:oleObj>
              </mc:Choice>
              <mc:Fallback>
                <p:oleObj name="think-cell Slide" r:id="rId2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D8AB829A-BD06-4D49-B9E6-43A5FB7526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9" y="1601"/>
                        <a:ext cx="1588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547" y="74951"/>
            <a:ext cx="10962753" cy="63351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543" y="914401"/>
            <a:ext cx="10963491" cy="52292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12091" y="6560980"/>
            <a:ext cx="372540" cy="28924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900" kern="600" spc="11">
                <a:solidFill>
                  <a:schemeClr val="tx1"/>
                </a:solidFill>
                <a:latin typeface="Arial Narrow"/>
              </a:defRPr>
            </a:lvl1pPr>
          </a:lstStyle>
          <a:p>
            <a:fld id="{73796CB3-4F06-4A01-8EC9-0C445A0EF77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D21C9BDA-A933-4316-BB9A-4962748BE1E0}"/>
              </a:ext>
            </a:extLst>
          </p:cNvPr>
          <p:cNvCxnSpPr/>
          <p:nvPr/>
        </p:nvCxnSpPr>
        <p:spPr>
          <a:xfrm>
            <a:off x="-7497" y="708468"/>
            <a:ext cx="12192127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Beacon_IFL_grey RGB 1.6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383480" y="6321857"/>
            <a:ext cx="1435981" cy="511435"/>
          </a:xfrm>
          <a:prstGeom prst="rect">
            <a:avLst/>
          </a:prstGeom>
        </p:spPr>
      </p:pic>
      <p:pic>
        <p:nvPicPr>
          <p:cNvPr id="12" name="bjClassifierImageBottom">
            <a:extLst>
              <a:ext uri="{FF2B5EF4-FFF2-40B4-BE49-F238E27FC236}">
                <a16:creationId xmlns="" xmlns:a16="http://schemas.microsoft.com/office/drawing/2014/main" id="{31098C37-85E6-4696-A964-EC0884C30B8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352" y="6519136"/>
            <a:ext cx="792755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0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</p:sldLayoutIdLst>
  <p:hf sldNum="0" hdr="0" dt="0"/>
  <p:txStyles>
    <p:titleStyle>
      <a:lvl1pPr algn="l" defTabSz="457081" rtl="0" eaLnBrk="1" latinLnBrk="0" hangingPunct="1">
        <a:lnSpc>
          <a:spcPct val="90000"/>
        </a:lnSpc>
        <a:spcBef>
          <a:spcPct val="0"/>
        </a:spcBef>
        <a:buNone/>
        <a:defRPr sz="2800" b="1" kern="600" spc="51">
          <a:solidFill>
            <a:srgbClr val="008080"/>
          </a:solidFill>
          <a:latin typeface="Arial Narrow"/>
          <a:ea typeface="+mj-ea"/>
          <a:cs typeface="Arial Narrow"/>
        </a:defRPr>
      </a:lvl1pPr>
    </p:titleStyle>
    <p:bodyStyle>
      <a:lvl1pPr marL="0" indent="0" algn="l" defTabSz="457081" rtl="0" eaLnBrk="1" latinLnBrk="0" hangingPunct="1">
        <a:lnSpc>
          <a:spcPct val="97000"/>
        </a:lnSpc>
        <a:spcBef>
          <a:spcPts val="1000"/>
        </a:spcBef>
        <a:buFont typeface="Arial"/>
        <a:buNone/>
        <a:defRPr sz="2400" b="1" kern="600" spc="31">
          <a:solidFill>
            <a:schemeClr val="tx1"/>
          </a:solidFill>
          <a:latin typeface="Arial Narrow"/>
          <a:ea typeface="+mn-ea"/>
          <a:cs typeface="Arial Narrow"/>
        </a:defRPr>
      </a:lvl1pPr>
      <a:lvl2pPr marL="193627" indent="-165060" algn="l" defTabSz="457081" rtl="0" eaLnBrk="1" latinLnBrk="0" hangingPunct="1">
        <a:lnSpc>
          <a:spcPct val="97000"/>
        </a:lnSpc>
        <a:spcBef>
          <a:spcPts val="300"/>
        </a:spcBef>
        <a:buSzPct val="95000"/>
        <a:buFont typeface="Arial"/>
        <a:buChar char="•"/>
        <a:defRPr sz="2000" kern="600" spc="31">
          <a:solidFill>
            <a:schemeClr val="tx1"/>
          </a:solidFill>
          <a:latin typeface="Arial Narrow"/>
          <a:ea typeface="+mn-ea"/>
          <a:cs typeface="Arial Narrow"/>
        </a:defRPr>
      </a:lvl2pPr>
      <a:lvl3pPr marL="401542" indent="-174577" algn="l" defTabSz="457081" rtl="0" eaLnBrk="1" latinLnBrk="0" hangingPunct="1">
        <a:lnSpc>
          <a:spcPct val="97000"/>
        </a:lnSpc>
        <a:spcBef>
          <a:spcPts val="0"/>
        </a:spcBef>
        <a:buFont typeface="Lucida Grande"/>
        <a:buChar char="–"/>
        <a:defRPr sz="1800" kern="600" spc="31">
          <a:solidFill>
            <a:schemeClr val="tx1"/>
          </a:solidFill>
          <a:latin typeface="Arial Narrow"/>
          <a:ea typeface="+mn-ea"/>
          <a:cs typeface="Arial Narrow"/>
        </a:defRPr>
      </a:lvl3pPr>
      <a:lvl4pPr marL="584055" indent="-168235" algn="l" defTabSz="457081" rtl="0" eaLnBrk="1" latinLnBrk="0" hangingPunct="1">
        <a:lnSpc>
          <a:spcPct val="97000"/>
        </a:lnSpc>
        <a:spcBef>
          <a:spcPts val="0"/>
        </a:spcBef>
        <a:buSzPct val="95000"/>
        <a:buFont typeface="Arial"/>
        <a:buChar char="•"/>
        <a:defRPr sz="1600" kern="600" spc="31">
          <a:solidFill>
            <a:schemeClr val="tx1"/>
          </a:solidFill>
          <a:latin typeface="Arial Narrow"/>
          <a:ea typeface="+mn-ea"/>
          <a:cs typeface="Arial Narrow"/>
        </a:defRPr>
      </a:lvl4pPr>
      <a:lvl5pPr marL="772921" indent="-182516" algn="l" defTabSz="457081" rtl="0" eaLnBrk="1" latinLnBrk="0" hangingPunct="1">
        <a:lnSpc>
          <a:spcPct val="97000"/>
        </a:lnSpc>
        <a:spcBef>
          <a:spcPts val="0"/>
        </a:spcBef>
        <a:buFont typeface="Lucida Grande"/>
        <a:buChar char="–"/>
        <a:defRPr sz="1400" kern="600" spc="31">
          <a:solidFill>
            <a:schemeClr val="tx1"/>
          </a:solidFill>
          <a:latin typeface="Arial Narrow"/>
          <a:ea typeface="+mn-ea"/>
          <a:cs typeface="Arial Narrow"/>
        </a:defRPr>
      </a:lvl5pPr>
      <a:lvl6pPr marL="2513975" indent="-228544" algn="l" defTabSz="4570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6" indent="-228544" algn="l" defTabSz="4570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4" indent="-228544" algn="l" defTabSz="4570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4" algn="l" defTabSz="4570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1" algn="l" defTabSz="4570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4570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6" algn="l" defTabSz="4570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4" algn="l" defTabSz="4570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5" algn="l" defTabSz="4570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5" algn="l" defTabSz="4570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4570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8" algn="l" defTabSz="4570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  <p15:guide id="3" pos="383">
          <p15:clr>
            <a:srgbClr val="F26B43"/>
          </p15:clr>
        </p15:guide>
        <p15:guide id="4" orient="horz" pos="576">
          <p15:clr>
            <a:srgbClr val="F26B43"/>
          </p15:clr>
        </p15:guide>
        <p15:guide id="5" orient="horz" pos="4222">
          <p15:clr>
            <a:srgbClr val="F26B43"/>
          </p15:clr>
        </p15:guide>
        <p15:guide id="6" pos="728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F40AE-747C-47FC-9625-114970091634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KZ-KEY-00218, 12.2021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44AC5-9236-4761-B5AE-9747ED0AF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48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7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tiff"/><Relationship Id="rId3" Type="http://schemas.openxmlformats.org/officeDocument/2006/relationships/image" Target="../media/image17.jpeg"/><Relationship Id="rId7" Type="http://schemas.openxmlformats.org/officeDocument/2006/relationships/image" Target="../media/image33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tiff"/><Relationship Id="rId5" Type="http://schemas.openxmlformats.org/officeDocument/2006/relationships/image" Target="../media/image31.tiff"/><Relationship Id="rId10" Type="http://schemas.openxmlformats.org/officeDocument/2006/relationships/image" Target="../media/image36.tiff"/><Relationship Id="rId4" Type="http://schemas.openxmlformats.org/officeDocument/2006/relationships/image" Target="../media/image30.tiff"/><Relationship Id="rId9" Type="http://schemas.openxmlformats.org/officeDocument/2006/relationships/image" Target="../media/image3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tiff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tiff"/><Relationship Id="rId3" Type="http://schemas.openxmlformats.org/officeDocument/2006/relationships/image" Target="../media/image45.jpeg"/><Relationship Id="rId7" Type="http://schemas.openxmlformats.org/officeDocument/2006/relationships/image" Target="../media/image33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tiff"/><Relationship Id="rId5" Type="http://schemas.openxmlformats.org/officeDocument/2006/relationships/image" Target="../media/image31.tiff"/><Relationship Id="rId10" Type="http://schemas.openxmlformats.org/officeDocument/2006/relationships/image" Target="../media/image36.tiff"/><Relationship Id="rId4" Type="http://schemas.openxmlformats.org/officeDocument/2006/relationships/image" Target="../media/image30.tiff"/><Relationship Id="rId9" Type="http://schemas.openxmlformats.org/officeDocument/2006/relationships/image" Target="../media/image35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tiff"/><Relationship Id="rId3" Type="http://schemas.openxmlformats.org/officeDocument/2006/relationships/image" Target="../media/image17.jpeg"/><Relationship Id="rId7" Type="http://schemas.openxmlformats.org/officeDocument/2006/relationships/image" Target="../media/image33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tiff"/><Relationship Id="rId5" Type="http://schemas.openxmlformats.org/officeDocument/2006/relationships/image" Target="../media/image31.tiff"/><Relationship Id="rId10" Type="http://schemas.openxmlformats.org/officeDocument/2006/relationships/image" Target="../media/image36.tiff"/><Relationship Id="rId4" Type="http://schemas.openxmlformats.org/officeDocument/2006/relationships/image" Target="../media/image30.tiff"/><Relationship Id="rId9" Type="http://schemas.openxmlformats.org/officeDocument/2006/relationships/image" Target="../media/image3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hyperlink" Target="http://www.rpharm.ru/" TargetMode="External"/><Relationship Id="rId4" Type="http://schemas.openxmlformats.org/officeDocument/2006/relationships/hyperlink" Target="http://www.ndda.k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0227" y="994413"/>
            <a:ext cx="9890744" cy="2645934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Aeroport" panose="02000000000000000000" pitchFamily="2" charset="-52"/>
              </a:rPr>
              <a:t>Тестирование на определение </a:t>
            </a:r>
            <a:br>
              <a:rPr lang="ru-RU" sz="4400" b="1" dirty="0">
                <a:solidFill>
                  <a:schemeClr val="tx1"/>
                </a:solidFill>
                <a:latin typeface="Aeroport" panose="02000000000000000000" pitchFamily="2" charset="-52"/>
              </a:rPr>
            </a:br>
            <a:r>
              <a:rPr lang="en-US" sz="4400" b="1" dirty="0">
                <a:solidFill>
                  <a:schemeClr val="tx1"/>
                </a:solidFill>
                <a:latin typeface="Aeroport" panose="02000000000000000000" pitchFamily="2" charset="-52"/>
              </a:rPr>
              <a:t>PD-L1 </a:t>
            </a:r>
            <a:r>
              <a:rPr lang="ru-RU" sz="4400" b="1" dirty="0">
                <a:solidFill>
                  <a:schemeClr val="tx1"/>
                </a:solidFill>
                <a:latin typeface="Aeroport" panose="02000000000000000000" pitchFamily="2" charset="-52"/>
              </a:rPr>
              <a:t>экспрессии </a:t>
            </a:r>
            <a:br>
              <a:rPr lang="ru-RU" sz="4400" b="1" dirty="0">
                <a:solidFill>
                  <a:schemeClr val="tx1"/>
                </a:solidFill>
                <a:latin typeface="Aeroport" panose="02000000000000000000" pitchFamily="2" charset="-52"/>
              </a:rPr>
            </a:br>
            <a:r>
              <a:rPr lang="ru-RU" sz="4400" b="1" dirty="0">
                <a:solidFill>
                  <a:schemeClr val="tx1"/>
                </a:solidFill>
                <a:latin typeface="Aeroport" panose="02000000000000000000" pitchFamily="2" charset="-52"/>
              </a:rPr>
              <a:t>и </a:t>
            </a:r>
            <a:br>
              <a:rPr lang="ru-RU" sz="4400" b="1" dirty="0">
                <a:solidFill>
                  <a:schemeClr val="tx1"/>
                </a:solidFill>
                <a:latin typeface="Aeroport" panose="02000000000000000000" pitchFamily="2" charset="-52"/>
              </a:rPr>
            </a:br>
            <a:r>
              <a:rPr lang="ru-RU" sz="4400" b="1" dirty="0">
                <a:solidFill>
                  <a:schemeClr val="tx1"/>
                </a:solidFill>
                <a:latin typeface="Aeroport" panose="02000000000000000000" pitchFamily="2" charset="-52"/>
              </a:rPr>
              <a:t>его прогностическое значение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2301" y="5323138"/>
            <a:ext cx="49465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Сатбаева Эльвира </a:t>
            </a:r>
            <a:r>
              <a:rPr lang="ru-RU" sz="1600" b="1" dirty="0" err="1" smtClean="0"/>
              <a:t>Болатовна</a:t>
            </a:r>
            <a:r>
              <a:rPr lang="ru-RU" sz="1600" b="1" dirty="0" smtClean="0"/>
              <a:t>,</a:t>
            </a:r>
          </a:p>
          <a:p>
            <a:pPr algn="ctr"/>
            <a:r>
              <a:rPr lang="ru-RU" sz="1400" dirty="0" smtClean="0">
                <a:cs typeface="Times New Roman" panose="02020603050405020304" pitchFamily="18" charset="0"/>
              </a:rPr>
              <a:t>Заведующая Лаборатории ИГХ и МГ диагностики </a:t>
            </a:r>
          </a:p>
          <a:p>
            <a:pPr algn="ctr"/>
            <a:r>
              <a:rPr lang="ru-RU" sz="1400" dirty="0" smtClean="0">
                <a:cs typeface="Times New Roman" panose="02020603050405020304" pitchFamily="18" charset="0"/>
              </a:rPr>
              <a:t>КГП </a:t>
            </a:r>
            <a:r>
              <a:rPr lang="ru-RU" sz="1400" dirty="0">
                <a:cs typeface="Times New Roman" panose="02020603050405020304" pitchFamily="18" charset="0"/>
              </a:rPr>
              <a:t>на ПХВ «</a:t>
            </a:r>
            <a:r>
              <a:rPr lang="ru-RU" sz="1400" dirty="0" err="1">
                <a:cs typeface="Times New Roman" panose="02020603050405020304" pitchFamily="18" charset="0"/>
              </a:rPr>
              <a:t>Алматинский</a:t>
            </a:r>
            <a:r>
              <a:rPr lang="ru-RU" sz="1400" dirty="0">
                <a:cs typeface="Times New Roman" panose="02020603050405020304" pitchFamily="18" charset="0"/>
              </a:rPr>
              <a:t> онкологический центр», г. </a:t>
            </a:r>
            <a:r>
              <a:rPr lang="ru-RU" sz="1400" dirty="0" smtClean="0">
                <a:cs typeface="Times New Roman" panose="02020603050405020304" pitchFamily="18" charset="0"/>
              </a:rPr>
              <a:t>Алматы</a:t>
            </a:r>
          </a:p>
          <a:p>
            <a:pPr algn="ctr"/>
            <a:r>
              <a:rPr lang="ru-RU" sz="1400" dirty="0" smtClean="0">
                <a:cs typeface="Times New Roman" panose="02020603050405020304" pitchFamily="18" charset="0"/>
              </a:rPr>
              <a:t>Председатель Правления ОО «СОМА»</a:t>
            </a:r>
            <a:endParaRPr lang="ru-RU" sz="1400" dirty="0"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cs typeface="Times New Roman" panose="02020603050405020304" pitchFamily="18" charset="0"/>
              </a:rPr>
              <a:t>11.05.2023 </a:t>
            </a:r>
            <a:r>
              <a:rPr lang="ru-RU" sz="1400" dirty="0">
                <a:cs typeface="Times New Roman" panose="02020603050405020304" pitchFamily="18" charset="0"/>
              </a:rPr>
              <a:t>г</a:t>
            </a:r>
            <a:r>
              <a:rPr lang="ru-RU" sz="1400" dirty="0" smtClean="0"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400" dirty="0">
                <a:cs typeface="Times New Roman" panose="02020603050405020304" pitchFamily="18" charset="0"/>
              </a:rPr>
              <a:t>г. </a:t>
            </a:r>
            <a:r>
              <a:rPr lang="ru-RU" sz="1400" dirty="0" smtClean="0">
                <a:cs typeface="Times New Roman" panose="02020603050405020304" pitchFamily="18" charset="0"/>
              </a:rPr>
              <a:t>Шымкент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pic>
        <p:nvPicPr>
          <p:cNvPr id="6" name="Picture 2" descr="\\gamma\users\togtabaeva\Desktop\R-Pharm\Logo_все бренды\r-pharm_logo_ква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039" y="6308659"/>
            <a:ext cx="555961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11514" y="6596390"/>
            <a:ext cx="1751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KZ-KEY-00454</a:t>
            </a:r>
            <a:r>
              <a:rPr lang="ru-RU" sz="1100" dirty="0" smtClean="0"/>
              <a:t>; 05.2023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2957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gamma\users\togtabaeva\Desktop\R-Pharm\Logo_все бренды\r-pharm_logo_ква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544" y="6359311"/>
            <a:ext cx="500456" cy="49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011514" y="6596390"/>
            <a:ext cx="1751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KZ-KEY-00454</a:t>
            </a:r>
            <a:r>
              <a:rPr lang="ru-RU" sz="1100" dirty="0" smtClean="0"/>
              <a:t>; 05.2023</a:t>
            </a:r>
            <a:endParaRPr lang="ru-RU" sz="11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0040" y="111908"/>
            <a:ext cx="11058202" cy="9491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PD-L1 экспрессия, определяемая методом ИГХ PD-L1 22C3 </a:t>
            </a:r>
            <a:r>
              <a:rPr lang="ru-RU" sz="2400" b="1" dirty="0" err="1">
                <a:solidFill>
                  <a:schemeClr val="tx1"/>
                </a:solidFill>
              </a:rPr>
              <a:t>pharmDx</a:t>
            </a:r>
            <a:r>
              <a:rPr lang="ru-RU" sz="2400" b="1" dirty="0">
                <a:solidFill>
                  <a:schemeClr val="tx1"/>
                </a:solidFill>
              </a:rPr>
              <a:t>: использование в зависимости от опухоли и клинического </a:t>
            </a:r>
            <a:r>
              <a:rPr lang="ru-RU" sz="2400" b="1" dirty="0" smtClean="0">
                <a:solidFill>
                  <a:schemeClr val="tx1"/>
                </a:solidFill>
              </a:rPr>
              <a:t>контекста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5366041" y="5834497"/>
            <a:ext cx="1459922" cy="1662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825" dirty="0">
                <a:solidFill>
                  <a:prstClr val="white">
                    <a:lumMod val="95000"/>
                  </a:prstClr>
                </a:solidFill>
                <a:latin typeface="Calibri"/>
              </a:rPr>
              <a:t>21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83390" y="6411860"/>
            <a:ext cx="9785229" cy="323850"/>
          </a:xfrm>
          <a:prstGeom prst="rect">
            <a:avLst/>
          </a:prstGeom>
        </p:spPr>
        <p:txBody>
          <a:bodyPr/>
          <a:lstStyle>
            <a:lvl1pPr marL="166688" indent="-166688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92150" indent="-2349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081088" indent="-1666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" spc="10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1. </a:t>
            </a:r>
            <a:r>
              <a:rPr lang="ru-RU" sz="800" spc="10" dirty="0" err="1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Agilent</a:t>
            </a:r>
            <a:r>
              <a:rPr lang="ru-RU" sz="800" spc="10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800" spc="10" dirty="0" err="1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Technologies</a:t>
            </a:r>
            <a:r>
              <a:rPr lang="ru-RU" sz="800" spc="10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, </a:t>
            </a:r>
            <a:r>
              <a:rPr lang="ru-RU" sz="800" spc="10" dirty="0" err="1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Inc</a:t>
            </a:r>
            <a:r>
              <a:rPr lang="ru-RU" sz="800" spc="10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. PD-L1 IHC 22C3 </a:t>
            </a:r>
            <a:r>
              <a:rPr lang="ru-RU" sz="800" spc="10" dirty="0" err="1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pharmDx</a:t>
            </a:r>
            <a:r>
              <a:rPr lang="ru-RU" sz="800" spc="10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800" spc="10" dirty="0" err="1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interpretation</a:t>
            </a:r>
            <a:r>
              <a:rPr lang="ru-RU" sz="800" spc="10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800" spc="10" dirty="0" err="1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manual</a:t>
            </a:r>
            <a:r>
              <a:rPr lang="ru-RU" sz="800" spc="10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 – </a:t>
            </a:r>
            <a:r>
              <a:rPr lang="ru-RU" sz="800" spc="10" dirty="0" err="1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non-small</a:t>
            </a:r>
            <a:r>
              <a:rPr lang="ru-RU" sz="800" spc="10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800" spc="10" dirty="0" err="1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cell</a:t>
            </a:r>
            <a:r>
              <a:rPr lang="ru-RU" sz="800" spc="10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800" spc="10" dirty="0" err="1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lung</a:t>
            </a:r>
            <a:r>
              <a:rPr lang="ru-RU" sz="800" spc="10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800" spc="10" dirty="0" err="1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cancer</a:t>
            </a:r>
            <a:r>
              <a:rPr lang="ru-RU" sz="800" spc="10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 (NSCLC). 2019. 2. </a:t>
            </a:r>
            <a:r>
              <a:rPr lang="ru-RU" sz="800" spc="10" dirty="0" err="1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Agilent</a:t>
            </a:r>
            <a:r>
              <a:rPr lang="ru-RU" sz="800" spc="10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800" spc="10" dirty="0" err="1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Technologies</a:t>
            </a:r>
            <a:r>
              <a:rPr lang="ru-RU" sz="800" spc="10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, </a:t>
            </a:r>
            <a:r>
              <a:rPr lang="ru-RU" sz="800" spc="10" dirty="0" err="1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Inc</a:t>
            </a:r>
            <a:r>
              <a:rPr lang="ru-RU" sz="800" spc="10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. PD-L1 IHC 22C3 </a:t>
            </a:r>
            <a:r>
              <a:rPr lang="ru-RU" sz="800" spc="10" dirty="0" err="1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pharmDx</a:t>
            </a:r>
            <a:r>
              <a:rPr lang="ru-RU" sz="800" spc="10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800" spc="10" dirty="0" err="1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interpretation</a:t>
            </a:r>
            <a:r>
              <a:rPr lang="ru-RU" sz="800" spc="10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800" spc="10" dirty="0" err="1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manual</a:t>
            </a:r>
            <a:r>
              <a:rPr lang="ru-RU" sz="800" spc="10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 – </a:t>
            </a:r>
            <a:r>
              <a:rPr lang="ru-RU" sz="800" spc="10" dirty="0" err="1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head</a:t>
            </a:r>
            <a:r>
              <a:rPr lang="ru-RU" sz="800" spc="10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800" spc="10" dirty="0" err="1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and</a:t>
            </a:r>
            <a:r>
              <a:rPr lang="ru-RU" sz="800" spc="10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800" spc="10" dirty="0" err="1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neck</a:t>
            </a:r>
            <a:r>
              <a:rPr lang="ru-RU" sz="800" spc="10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800" spc="10" dirty="0" err="1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squamous</a:t>
            </a:r>
            <a:r>
              <a:rPr lang="ru-RU" sz="800" spc="10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800" spc="10" dirty="0" err="1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cell</a:t>
            </a:r>
            <a:r>
              <a:rPr lang="ru-RU" sz="800" spc="10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800" spc="10" dirty="0" err="1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carcinoma</a:t>
            </a:r>
            <a:r>
              <a:rPr lang="ru-RU" sz="800" spc="10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</a:rPr>
              <a:t> (HNSCC). 2019.</a:t>
            </a:r>
          </a:p>
        </p:txBody>
      </p:sp>
      <p:grpSp>
        <p:nvGrpSpPr>
          <p:cNvPr id="7" name="Group 4"/>
          <p:cNvGrpSpPr/>
          <p:nvPr/>
        </p:nvGrpSpPr>
        <p:grpSpPr>
          <a:xfrm>
            <a:off x="1836458" y="5292976"/>
            <a:ext cx="8713648" cy="787288"/>
            <a:chOff x="-4315613" y="5373678"/>
            <a:chExt cx="13346356" cy="787288"/>
          </a:xfrm>
        </p:grpSpPr>
        <p:sp>
          <p:nvSpPr>
            <p:cNvPr id="8" name="Rounded Rectangle 9"/>
            <p:cNvSpPr/>
            <p:nvPr/>
          </p:nvSpPr>
          <p:spPr>
            <a:xfrm>
              <a:off x="-4315613" y="5373678"/>
              <a:ext cx="13346356" cy="78728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973138" algn="ctr">
                <a:defRPr/>
              </a:pPr>
              <a:r>
                <a:rPr lang="ru-RU" sz="1400" spc="10" dirty="0">
                  <a:solidFill>
                    <a:srgbClr val="37424A"/>
                  </a:solidFill>
                  <a:ea typeface="Arial Narrow"/>
                  <a:cs typeface="Arial Narrow"/>
                </a:rPr>
                <a:t>Эти два метода оценки используются для ИГХ-анализа PD-L1 22C3 pharmDx. </a:t>
              </a:r>
            </a:p>
            <a:p>
              <a:pPr marL="973138" algn="ctr">
                <a:defRPr/>
              </a:pPr>
              <a:r>
                <a:rPr lang="ru-RU" sz="1400" spc="10" dirty="0">
                  <a:solidFill>
                    <a:srgbClr val="37424A"/>
                  </a:solidFill>
                  <a:ea typeface="Arial Narrow"/>
                  <a:cs typeface="Arial Narrow"/>
                </a:rPr>
                <a:t>Для проведения других анализов биомаркера PD-L1 могут использоваться другие системы оценки.</a:t>
              </a:r>
            </a:p>
          </p:txBody>
        </p:sp>
        <p:pic>
          <p:nvPicPr>
            <p:cNvPr id="9" name="Picture 10"/>
            <p:cNvPicPr>
              <a:picLocks/>
            </p:cNvPicPr>
            <p:nvPr/>
          </p:nvPicPr>
          <p:blipFill>
            <a:blip r:embed="rId4">
              <a:duotone>
                <a:prstClr val="black"/>
                <a:schemeClr val="accent2">
                  <a:lumMod val="5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839491" y="5600370"/>
              <a:ext cx="758264" cy="276833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4768" y="1573813"/>
            <a:ext cx="8203459" cy="303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9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gamma\users\togtabaeva\Desktop\R-Pharm\Logo_все бренды\r-pharm_logo_ква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544" y="6359311"/>
            <a:ext cx="500456" cy="49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011514" y="6596390"/>
            <a:ext cx="1751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KZ-KEY-00454</a:t>
            </a:r>
            <a:r>
              <a:rPr lang="ru-RU" sz="1100" dirty="0" smtClean="0"/>
              <a:t>; 05.2023</a:t>
            </a:r>
            <a:endParaRPr lang="ru-RU" sz="11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0040" y="111908"/>
            <a:ext cx="11058202" cy="9491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800" b="1" dirty="0">
                <a:solidFill>
                  <a:schemeClr val="tx1"/>
                </a:solidFill>
              </a:rPr>
              <a:t>Немелкоклеточный рак легкого – оценка экспрессии </a:t>
            </a:r>
            <a:r>
              <a:rPr lang="en-US" altLang="ru-RU" sz="2800" b="1" dirty="0">
                <a:solidFill>
                  <a:schemeClr val="tx1"/>
                </a:solidFill>
              </a:rPr>
              <a:t>PD-L</a:t>
            </a:r>
            <a:r>
              <a:rPr lang="ru-RU" altLang="ru-RU" sz="2800" b="1" dirty="0">
                <a:solidFill>
                  <a:schemeClr val="tx1"/>
                </a:solidFill>
              </a:rPr>
              <a:t>1:</a:t>
            </a:r>
            <a:r>
              <a:rPr lang="en-US" altLang="ru-RU" sz="2800" b="1" dirty="0">
                <a:solidFill>
                  <a:schemeClr val="tx1"/>
                </a:solidFill>
              </a:rPr>
              <a:t> </a:t>
            </a:r>
            <a:r>
              <a:rPr lang="ru-RU" altLang="ru-RU" sz="2800" b="1" dirty="0">
                <a:solidFill>
                  <a:schemeClr val="tx1"/>
                </a:solidFill>
              </a:rPr>
              <a:t>позитивная группа </a:t>
            </a:r>
            <a:r>
              <a:rPr lang="en-US" altLang="ru-RU" sz="2800" b="1" dirty="0">
                <a:solidFill>
                  <a:schemeClr val="tx1"/>
                </a:solidFill>
              </a:rPr>
              <a:t>&gt; 1%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250161" y="6610903"/>
            <a:ext cx="53640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r"/>
            <a:r>
              <a:rPr lang="en-US" alt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Garon</a:t>
            </a:r>
            <a:r>
              <a:rPr lang="en-US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et al. N Engl J Med 2015; 372: 2018-28</a:t>
            </a:r>
            <a:endParaRPr lang="en-US" altLang="ru-RU" sz="600" dirty="0">
              <a:solidFill>
                <a:srgbClr val="000000"/>
              </a:solidFill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9768408" y="4365104"/>
            <a:ext cx="554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000" dirty="0">
                <a:solidFill>
                  <a:srgbClr val="000000"/>
                </a:solidFill>
              </a:rPr>
              <a:t>40x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319733" y="3016252"/>
            <a:ext cx="7232651" cy="3044825"/>
            <a:chOff x="128588" y="2568575"/>
            <a:chExt cx="8105775" cy="3717925"/>
          </a:xfrm>
        </p:grpSpPr>
        <p:pic>
          <p:nvPicPr>
            <p:cNvPr id="8" name="Picture 16" descr="E:\NSCLC strong pos\103218130 TPS100 used this one\103218130 TPS100 20x 3.jpg"/>
            <p:cNvPicPr>
              <a:picLocks noChangeArrowheads="1"/>
            </p:cNvPicPr>
            <p:nvPr/>
          </p:nvPicPr>
          <p:blipFill>
            <a:blip r:embed="rId4" cstate="print"/>
            <a:srcRect b="33101"/>
            <a:stretch>
              <a:fillRect/>
            </a:stretch>
          </p:blipFill>
          <p:spPr bwMode="auto">
            <a:xfrm>
              <a:off x="5583238" y="2568575"/>
              <a:ext cx="2651125" cy="182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7" descr="E:\NSCLC strong pos\103218130 TPS100 used this one\103218130 TPS100 40x 3.jpg"/>
            <p:cNvPicPr>
              <a:picLocks noChangeAspect="1" noChangeArrowheads="1"/>
            </p:cNvPicPr>
            <p:nvPr/>
          </p:nvPicPr>
          <p:blipFill>
            <a:blip r:embed="rId5" cstate="print"/>
            <a:srcRect b="33952"/>
            <a:stretch>
              <a:fillRect/>
            </a:stretch>
          </p:blipFill>
          <p:spPr bwMode="auto">
            <a:xfrm>
              <a:off x="5592763" y="4473575"/>
              <a:ext cx="2641600" cy="181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 descr="Q:\Molecular Pathology\IHC_2013\PD-1 (MK3475)\Publications\KN010 images\NSCLC negative\102570551 good\102570551 20x 2.jpg"/>
            <p:cNvPicPr>
              <a:picLocks noChangeArrowheads="1"/>
            </p:cNvPicPr>
            <p:nvPr/>
          </p:nvPicPr>
          <p:blipFill>
            <a:blip r:embed="rId6" cstate="print"/>
            <a:srcRect t="2" b="32796"/>
            <a:stretch>
              <a:fillRect/>
            </a:stretch>
          </p:blipFill>
          <p:spPr bwMode="auto">
            <a:xfrm>
              <a:off x="128588" y="2568575"/>
              <a:ext cx="2652712" cy="182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" descr="Q:\Molecular Pathology\IHC_2013\PD-1 (MK3475)\Publications\KN010 images\NSCLC negative\102570551 good\102570551 40x 2.jpg"/>
            <p:cNvPicPr>
              <a:picLocks noChangeArrowheads="1"/>
            </p:cNvPicPr>
            <p:nvPr/>
          </p:nvPicPr>
          <p:blipFill>
            <a:blip r:embed="rId7" cstate="print"/>
            <a:srcRect b="33377"/>
            <a:stretch>
              <a:fillRect/>
            </a:stretch>
          </p:blipFill>
          <p:spPr bwMode="auto">
            <a:xfrm>
              <a:off x="128588" y="4473575"/>
              <a:ext cx="2652712" cy="181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 descr="Q:\Molecular Pathology\IHC_2013\PD-1 (MK3475)\Publications\KN010 images\NSCLC weak pos\102512310\102512310 10x.jpg"/>
            <p:cNvPicPr>
              <a:picLocks noChangeAspect="1" noChangeArrowheads="1"/>
            </p:cNvPicPr>
            <p:nvPr/>
          </p:nvPicPr>
          <p:blipFill>
            <a:blip r:embed="rId8" cstate="print"/>
            <a:srcRect t="4250" r="3432" b="28107"/>
            <a:stretch>
              <a:fillRect/>
            </a:stretch>
          </p:blipFill>
          <p:spPr bwMode="auto">
            <a:xfrm>
              <a:off x="2862263" y="2568575"/>
              <a:ext cx="2649537" cy="182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 descr="Q:\Molecular Pathology\IHC_2013\PD-1 (MK3475)\Publications\KN010 images\NSCLC weak pos\102512310\102512310 40x 2.jpg"/>
            <p:cNvPicPr>
              <a:picLocks noChangeAspect="1" noChangeArrowheads="1"/>
            </p:cNvPicPr>
            <p:nvPr/>
          </p:nvPicPr>
          <p:blipFill>
            <a:blip r:embed="rId9" cstate="print"/>
            <a:srcRect r="3432" b="34158"/>
            <a:stretch>
              <a:fillRect/>
            </a:stretch>
          </p:blipFill>
          <p:spPr bwMode="auto">
            <a:xfrm>
              <a:off x="2862263" y="4479925"/>
              <a:ext cx="2649537" cy="180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4298949" y="2462213"/>
            <a:ext cx="2736851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altLang="ru-RU">
                <a:solidFill>
                  <a:schemeClr val="tx2"/>
                </a:solidFill>
                <a:latin typeface="Calibri" pitchFamily="34" charset="0"/>
              </a:rPr>
              <a:t> Экспрессия </a:t>
            </a:r>
            <a:r>
              <a:rPr lang="en-US" altLang="ru-RU">
                <a:solidFill>
                  <a:schemeClr val="tx2"/>
                </a:solidFill>
                <a:latin typeface="Calibri" pitchFamily="34" charset="0"/>
              </a:rPr>
              <a:t>(PS) </a:t>
            </a:r>
          </a:p>
          <a:p>
            <a:pPr algn="ctr"/>
            <a:r>
              <a:rPr lang="en-US" altLang="ru-RU">
                <a:solidFill>
                  <a:schemeClr val="tx2"/>
                </a:solidFill>
                <a:latin typeface="Calibri" pitchFamily="34" charset="0"/>
              </a:rPr>
              <a:t>1-49%</a:t>
            </a:r>
            <a:endParaRPr lang="ru-RU" altLang="ru-RU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7200214" y="2516056"/>
            <a:ext cx="2338784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ru-RU" sz="1600" dirty="0">
                <a:solidFill>
                  <a:schemeClr val="tx2"/>
                </a:solidFill>
                <a:latin typeface="Calibri" pitchFamily="34" charset="0"/>
              </a:rPr>
              <a:t>Экспрессия </a:t>
            </a:r>
            <a:r>
              <a:rPr lang="en-US" altLang="ru-RU" sz="1600" dirty="0">
                <a:solidFill>
                  <a:schemeClr val="tx2"/>
                </a:solidFill>
                <a:latin typeface="Calibri" pitchFamily="34" charset="0"/>
              </a:rPr>
              <a:t>(PS)</a:t>
            </a:r>
          </a:p>
          <a:p>
            <a:pPr algn="ctr"/>
            <a:r>
              <a:rPr lang="en-US" altLang="ru-RU" sz="1600" dirty="0">
                <a:solidFill>
                  <a:schemeClr val="tx2"/>
                </a:solidFill>
                <a:latin typeface="Calibri" pitchFamily="34" charset="0"/>
              </a:rPr>
              <a:t> ≥50%</a:t>
            </a:r>
            <a:endParaRPr lang="ru-RU" altLang="ru-RU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8" name="Прямоугольник 20"/>
          <p:cNvSpPr>
            <a:spLocks noChangeArrowheads="1"/>
          </p:cNvSpPr>
          <p:nvPr/>
        </p:nvSpPr>
        <p:spPr bwMode="auto">
          <a:xfrm>
            <a:off x="119363" y="6359311"/>
            <a:ext cx="370213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100" dirty="0"/>
              <a:t>Коричневый хромоген</a:t>
            </a:r>
            <a:r>
              <a:rPr lang="en-US" altLang="ru-RU" sz="1100" dirty="0"/>
              <a:t>:</a:t>
            </a:r>
            <a:r>
              <a:rPr lang="ru-RU" altLang="ru-RU" sz="1100" dirty="0"/>
              <a:t> окрашивание </a:t>
            </a:r>
            <a:r>
              <a:rPr lang="en-US" altLang="ru-RU" sz="1100" dirty="0"/>
              <a:t>PD-L</a:t>
            </a:r>
            <a:r>
              <a:rPr lang="ru-RU" altLang="ru-RU" sz="1100" dirty="0"/>
              <a:t>1</a:t>
            </a:r>
            <a:r>
              <a:rPr lang="en-US" altLang="ru-RU" sz="1100" dirty="0"/>
              <a:t>.</a:t>
            </a:r>
            <a:endParaRPr lang="ru-RU" altLang="ru-RU" sz="1100" dirty="0"/>
          </a:p>
          <a:p>
            <a:r>
              <a:rPr lang="ru-RU" altLang="ru-RU" sz="1100" dirty="0"/>
              <a:t>Синий</a:t>
            </a:r>
            <a:r>
              <a:rPr lang="en-US" altLang="ru-RU" sz="1100" dirty="0"/>
              <a:t>: </a:t>
            </a:r>
            <a:r>
              <a:rPr lang="ru-RU" altLang="ru-RU" sz="1100" dirty="0"/>
              <a:t>окрашивание гематоксилином</a:t>
            </a:r>
            <a:r>
              <a:rPr lang="en-US" altLang="ru-RU" sz="1100" dirty="0"/>
              <a:t>.</a:t>
            </a:r>
            <a:endParaRPr lang="ru-RU" altLang="ru-RU" sz="1100" dirty="0"/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2319733" y="2570165"/>
            <a:ext cx="2366971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ru-RU" sz="1600" dirty="0">
                <a:solidFill>
                  <a:schemeClr val="tx2"/>
                </a:solidFill>
                <a:latin typeface="Calibri" pitchFamily="34" charset="0"/>
              </a:rPr>
              <a:t>Негативная </a:t>
            </a:r>
            <a:r>
              <a:rPr lang="en-US" altLang="ru-RU" sz="1600" dirty="0">
                <a:solidFill>
                  <a:schemeClr val="tx2"/>
                </a:solidFill>
                <a:latin typeface="Calibri" pitchFamily="34" charset="0"/>
              </a:rPr>
              <a:t>(&lt;1%</a:t>
            </a:r>
            <a:r>
              <a:rPr lang="ru-RU" altLang="ru-RU" sz="1600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4686704" y="2513469"/>
            <a:ext cx="2364139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ru-RU" sz="1600" dirty="0">
                <a:solidFill>
                  <a:schemeClr val="tx2"/>
                </a:solidFill>
                <a:latin typeface="Calibri" pitchFamily="34" charset="0"/>
              </a:rPr>
              <a:t> Экспрессия </a:t>
            </a:r>
            <a:r>
              <a:rPr lang="en-US" altLang="ru-RU" sz="1600" dirty="0">
                <a:solidFill>
                  <a:schemeClr val="tx2"/>
                </a:solidFill>
                <a:latin typeface="Calibri" pitchFamily="34" charset="0"/>
              </a:rPr>
              <a:t>(PS) </a:t>
            </a:r>
          </a:p>
          <a:p>
            <a:pPr algn="ctr"/>
            <a:r>
              <a:rPr lang="en-US" altLang="ru-RU" sz="1600" dirty="0">
                <a:solidFill>
                  <a:schemeClr val="tx2"/>
                </a:solidFill>
                <a:latin typeface="Calibri" pitchFamily="34" charset="0"/>
              </a:rPr>
              <a:t>1-49%</a:t>
            </a:r>
            <a:endParaRPr lang="ru-RU" altLang="ru-RU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81896" y="1288822"/>
            <a:ext cx="11318240" cy="792163"/>
          </a:xfrm>
        </p:spPr>
        <p:txBody>
          <a:bodyPr>
            <a:noAutofit/>
          </a:bodyPr>
          <a:lstStyle/>
          <a:p>
            <a:pPr marL="45720" indent="0" algn="ctr">
              <a:spcBef>
                <a:spcPts val="0"/>
              </a:spcBef>
              <a:buNone/>
              <a:defRPr/>
            </a:pPr>
            <a:r>
              <a:rPr lang="ru-RU" sz="1600" dirty="0">
                <a:solidFill>
                  <a:schemeClr val="tx1"/>
                </a:solidFill>
              </a:rPr>
              <a:t>По количеству опухолевых клеток, экспрессирующих </a:t>
            </a:r>
            <a:r>
              <a:rPr lang="en-US" sz="1600" dirty="0">
                <a:solidFill>
                  <a:schemeClr val="tx1"/>
                </a:solidFill>
              </a:rPr>
              <a:t>PD-L1</a:t>
            </a:r>
            <a:r>
              <a:rPr lang="ru-RU" sz="1600" dirty="0">
                <a:solidFill>
                  <a:schemeClr val="tx1"/>
                </a:solidFill>
              </a:rPr>
              <a:t>, выделены следующие группы немелкоклеточного рака легкого: </a:t>
            </a:r>
          </a:p>
          <a:p>
            <a:pPr marL="45720" indent="0" algn="ctr">
              <a:spcBef>
                <a:spcPts val="0"/>
              </a:spcBef>
              <a:buNone/>
              <a:defRPr/>
            </a:pPr>
            <a:r>
              <a:rPr lang="ru-RU" sz="1600" b="1" dirty="0">
                <a:solidFill>
                  <a:schemeClr val="tx1"/>
                </a:solidFill>
              </a:rPr>
              <a:t>негативная (</a:t>
            </a:r>
            <a:r>
              <a:rPr lang="en-US" sz="1600" b="1" dirty="0">
                <a:solidFill>
                  <a:schemeClr val="tx1"/>
                </a:solidFill>
              </a:rPr>
              <a:t>&lt;1</a:t>
            </a:r>
            <a:r>
              <a:rPr lang="ru-RU" sz="1600" b="1" dirty="0">
                <a:solidFill>
                  <a:schemeClr val="tx1"/>
                </a:solidFill>
              </a:rPr>
              <a:t>%) и позитивная </a:t>
            </a:r>
            <a:r>
              <a:rPr lang="en-US" sz="1600" b="1" u="sng" dirty="0">
                <a:solidFill>
                  <a:schemeClr val="tx1"/>
                </a:solidFill>
              </a:rPr>
              <a:t>&gt;</a:t>
            </a:r>
            <a:r>
              <a:rPr lang="en-US" sz="1600" b="1" dirty="0">
                <a:solidFill>
                  <a:schemeClr val="tx1"/>
                </a:solidFill>
              </a:rPr>
              <a:t> 1</a:t>
            </a:r>
            <a:r>
              <a:rPr lang="ru-RU" sz="1600" b="1" dirty="0">
                <a:solidFill>
                  <a:schemeClr val="tx1"/>
                </a:solidFill>
              </a:rPr>
              <a:t>%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600" b="1" dirty="0">
                <a:solidFill>
                  <a:schemeClr val="tx1"/>
                </a:solidFill>
              </a:rPr>
              <a:t>      </a:t>
            </a:r>
            <a:r>
              <a:rPr lang="ru-RU" sz="1600" dirty="0">
                <a:solidFill>
                  <a:schemeClr val="tx1"/>
                </a:solidFill>
              </a:rPr>
              <a:t>(в позитивной группе – подгруппа с выражненой экспрессией </a:t>
            </a:r>
            <a:r>
              <a:rPr lang="en-US" sz="1600" dirty="0">
                <a:solidFill>
                  <a:schemeClr val="tx1"/>
                </a:solidFill>
              </a:rPr>
              <a:t>≥50%)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76039" y="2406768"/>
            <a:ext cx="7302223" cy="609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86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gamma\users\togtabaeva\Desktop\R-Pharm\Logo_все бренды\r-pharm_logo_ква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544" y="6359311"/>
            <a:ext cx="500456" cy="49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011514" y="6596390"/>
            <a:ext cx="1751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KZ-KEY-00454</a:t>
            </a:r>
            <a:r>
              <a:rPr lang="ru-RU" sz="1100" dirty="0" smtClean="0"/>
              <a:t>; 05.2023</a:t>
            </a:r>
            <a:endParaRPr lang="ru-RU" sz="11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0040" y="111908"/>
            <a:ext cx="11058202" cy="9491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Проведение оценки </a:t>
            </a:r>
            <a:r>
              <a:rPr lang="en-US" sz="3200" b="1" dirty="0">
                <a:solidFill>
                  <a:schemeClr val="tx1"/>
                </a:solidFill>
              </a:rPr>
              <a:t>TPS </a:t>
            </a: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(tumor proportion score</a:t>
            </a:r>
            <a:r>
              <a:rPr lang="ru-RU" sz="32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20040" y="1558830"/>
            <a:ext cx="11805920" cy="44556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Для того, чтобы тест считался валидным, на срезе должно быть как минимум 100 клеток;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Оцениваются все опухолевые клетки в поле зрения;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Для успешной оценки образцов PD-L1 IHC22C3, окрашенных </a:t>
            </a:r>
            <a:r>
              <a:rPr lang="ru-RU" sz="2400" dirty="0" err="1">
                <a:solidFill>
                  <a:schemeClr val="tx1"/>
                </a:solidFill>
              </a:rPr>
              <a:t>pharmDx</a:t>
            </a:r>
            <a:r>
              <a:rPr lang="ru-RU" sz="2400" dirty="0">
                <a:solidFill>
                  <a:schemeClr val="tx1"/>
                </a:solidFill>
              </a:rPr>
              <a:t>, очень важно: 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все соответствующие клетки должны быть оценены; 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должны быть выявлена подходящая клеточная локализация; 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интенсивность окрашивания должна правильно интерпретироваться.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Оценка слайдов должна выполняться патологоанатомом с использованием светового микроскопа, с увеличением 10-40x. Любое заметное окрашивание мембран опухолевых клеток должно быть включено в оценку.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581001"/>
            <a:ext cx="109567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Инструкция по применению ИМН «Набор реагентов </a:t>
            </a:r>
            <a:r>
              <a:rPr lang="en-US" sz="1200" dirty="0"/>
              <a:t>PD-L1 IHC 22C3 </a:t>
            </a:r>
            <a:r>
              <a:rPr lang="en-US" sz="1200" dirty="0" err="1"/>
              <a:t>pharmDX</a:t>
            </a:r>
            <a:r>
              <a:rPr lang="en-US" sz="1200" dirty="0"/>
              <a:t> </a:t>
            </a:r>
            <a:r>
              <a:rPr lang="kk-KZ" sz="1200" dirty="0"/>
              <a:t>от 16</a:t>
            </a:r>
            <a:r>
              <a:rPr lang="ru-RU" sz="1200" dirty="0"/>
              <a:t>.10.2017 №РК-ИМН-5№017120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3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006666"/>
                </a:solidFill>
              </a:rPr>
              <a:t>Для чего нужно определение экспрессии </a:t>
            </a:r>
            <a:r>
              <a:rPr lang="en-US" sz="6000" b="1" dirty="0">
                <a:solidFill>
                  <a:srgbClr val="006666"/>
                </a:solidFill>
              </a:rPr>
              <a:t>PD-L1</a:t>
            </a:r>
            <a:r>
              <a:rPr lang="ru-RU" sz="6000" b="1" dirty="0">
                <a:solidFill>
                  <a:srgbClr val="006666"/>
                </a:solidFill>
              </a:rPr>
              <a:t>?</a:t>
            </a:r>
          </a:p>
        </p:txBody>
      </p:sp>
      <p:pic>
        <p:nvPicPr>
          <p:cNvPr id="3" name="Picture 2" descr="\\gamma\users\togtabaeva\Desktop\R-Pharm\Logo_все бренды\r-pharm_logo_ква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553" y="6320056"/>
            <a:ext cx="512447" cy="51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269" y="5138729"/>
            <a:ext cx="1451057" cy="1449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790" y="5138729"/>
            <a:ext cx="1436647" cy="14366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8" y="5138731"/>
            <a:ext cx="1449763" cy="1449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2" y="5138731"/>
            <a:ext cx="1451057" cy="1449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51" y="5151842"/>
            <a:ext cx="1423534" cy="14235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32" y="5141079"/>
            <a:ext cx="1447412" cy="1447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830" y="5138728"/>
            <a:ext cx="1437929" cy="14366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0011514" y="6596390"/>
            <a:ext cx="1751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KZ-KEY-00454</a:t>
            </a:r>
            <a:r>
              <a:rPr lang="ru-RU" sz="1100" dirty="0" smtClean="0"/>
              <a:t>; 05.2023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1195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gamma\users\togtabaeva\Desktop\R-Pharm\Logo_все бренды\r-pharm_logo_ква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544" y="6359311"/>
            <a:ext cx="500456" cy="49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011514" y="6596390"/>
            <a:ext cx="1751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KZ-KEY-00454</a:t>
            </a:r>
            <a:r>
              <a:rPr lang="ru-RU" sz="1100" dirty="0" smtClean="0"/>
              <a:t>; 05.2023</a:t>
            </a:r>
            <a:endParaRPr lang="ru-RU" sz="11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0040" y="111908"/>
            <a:ext cx="11058202" cy="9491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Keynote 001: </a:t>
            </a:r>
            <a:r>
              <a:rPr lang="ru-RU" sz="3200" b="1" dirty="0">
                <a:solidFill>
                  <a:schemeClr val="tx1"/>
                </a:solidFill>
              </a:rPr>
              <a:t>Вероятность объективного ответа в зависимости от уровня </a:t>
            </a:r>
            <a:r>
              <a:rPr lang="en-US" sz="3200" b="1" dirty="0">
                <a:solidFill>
                  <a:schemeClr val="tx1"/>
                </a:solidFill>
              </a:rPr>
              <a:t>PD-L1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4"/>
          <a:stretch/>
        </p:blipFill>
        <p:spPr>
          <a:xfrm>
            <a:off x="1767248" y="1259488"/>
            <a:ext cx="8358808" cy="5289600"/>
          </a:xfrm>
          <a:prstGeom prst="rect">
            <a:avLst/>
          </a:prstGeom>
        </p:spPr>
      </p:pic>
      <p:cxnSp>
        <p:nvCxnSpPr>
          <p:cNvPr id="6" name="Прямая со стрелкой 4"/>
          <p:cNvCxnSpPr>
            <a:cxnSpLocks/>
          </p:cNvCxnSpPr>
          <p:nvPr/>
        </p:nvCxnSpPr>
        <p:spPr>
          <a:xfrm flipV="1">
            <a:off x="4535558" y="2484785"/>
            <a:ext cx="5108713" cy="1888433"/>
          </a:xfrm>
          <a:prstGeom prst="straightConnector1">
            <a:avLst/>
          </a:prstGeom>
          <a:ln w="5715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00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gamma\users\togtabaeva\Desktop\R-Pharm\Logo_все бренды\r-pharm_logo_ква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544" y="6359311"/>
            <a:ext cx="500456" cy="49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011514" y="6596390"/>
            <a:ext cx="1751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KZ-KEY-00454</a:t>
            </a:r>
            <a:r>
              <a:rPr lang="ru-RU" sz="1100" dirty="0" smtClean="0"/>
              <a:t>; 05.2023</a:t>
            </a:r>
            <a:endParaRPr lang="ru-RU" sz="11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0040" y="111908"/>
            <a:ext cx="11058202" cy="170826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sym typeface="Calibri" pitchFamily="34" charset="0"/>
              </a:rPr>
              <a:t>Определение  </a:t>
            </a:r>
            <a:r>
              <a:rPr lang="en-US" sz="2800" b="1" dirty="0">
                <a:solidFill>
                  <a:schemeClr val="tx1"/>
                </a:solidFill>
                <a:sym typeface="Calibri" pitchFamily="34" charset="0"/>
              </a:rPr>
              <a:t>PD-L1 </a:t>
            </a:r>
            <a:r>
              <a:rPr lang="ru-RU" sz="2800" b="1" dirty="0">
                <a:solidFill>
                  <a:schemeClr val="tx1"/>
                </a:solidFill>
                <a:sym typeface="Calibri" pitchFamily="34" charset="0"/>
              </a:rPr>
              <a:t>до начала иммунотерапии позволяет выбрать группу пациентов с НМРЛ, где терапия будет наиболее эффективна: доказано в трех клинических исследованиях </a:t>
            </a:r>
            <a:r>
              <a:rPr lang="ru-RU" sz="2800" b="1" dirty="0" err="1">
                <a:solidFill>
                  <a:schemeClr val="tx1"/>
                </a:solidFill>
                <a:sym typeface="Calibri" pitchFamily="34" charset="0"/>
              </a:rPr>
              <a:t>пембролизумаба</a:t>
            </a:r>
            <a:r>
              <a:rPr lang="ru-RU" sz="2800" b="1" dirty="0">
                <a:solidFill>
                  <a:schemeClr val="tx1"/>
                </a:solidFill>
                <a:sym typeface="Calibri" pitchFamily="34" charset="0"/>
              </a:rPr>
              <a:t> с участием 1834 пациентов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8776" y="1961936"/>
            <a:ext cx="11712004" cy="4397375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Keynote-001: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в исследовании определены и протестированы пороговые значения </a:t>
            </a:r>
            <a:r>
              <a:rPr lang="en-US" sz="2000" dirty="0">
                <a:solidFill>
                  <a:schemeClr val="tx1"/>
                </a:solidFill>
              </a:rPr>
              <a:t>PD-L1</a:t>
            </a:r>
            <a:r>
              <a:rPr lang="ru-RU" sz="2000" dirty="0">
                <a:solidFill>
                  <a:schemeClr val="tx1"/>
                </a:solidFill>
              </a:rPr>
              <a:t> для назначения терапии пембролизумабом в первой второй линии и выявлена зависимость: </a:t>
            </a:r>
            <a:r>
              <a:rPr lang="ru-RU" sz="2000" b="1" u="sng" dirty="0">
                <a:solidFill>
                  <a:schemeClr val="tx1"/>
                </a:solidFill>
              </a:rPr>
              <a:t>чем выше </a:t>
            </a:r>
            <a:r>
              <a:rPr lang="en-US" sz="2000" b="1" u="sng" dirty="0">
                <a:solidFill>
                  <a:schemeClr val="tx1"/>
                </a:solidFill>
              </a:rPr>
              <a:t>PD-L1</a:t>
            </a:r>
            <a:r>
              <a:rPr lang="ru-RU" sz="2000" b="1" u="sng" dirty="0">
                <a:solidFill>
                  <a:schemeClr val="tx1"/>
                </a:solidFill>
              </a:rPr>
              <a:t> - тем выше ответ на терапию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пембролизумабом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50756" lvl="1" algn="just"/>
            <a:r>
              <a:rPr lang="en-US" b="1" dirty="0">
                <a:solidFill>
                  <a:schemeClr val="tx1"/>
                </a:solidFill>
              </a:rPr>
              <a:t>Keynote-010</a:t>
            </a:r>
            <a:r>
              <a:rPr lang="ru-RU" b="1" dirty="0">
                <a:solidFill>
                  <a:schemeClr val="tx1"/>
                </a:solidFill>
              </a:rPr>
              <a:t> (вторая линия)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ru-RU" dirty="0">
                <a:solidFill>
                  <a:schemeClr val="tx1"/>
                </a:solidFill>
              </a:rPr>
              <a:t>в исследовании было клинически доказано, что определение уровня </a:t>
            </a:r>
            <a:r>
              <a:rPr lang="en-US" dirty="0">
                <a:solidFill>
                  <a:schemeClr val="tx1"/>
                </a:solidFill>
              </a:rPr>
              <a:t>PD-L1</a:t>
            </a:r>
            <a:r>
              <a:rPr lang="ru-RU" dirty="0">
                <a:solidFill>
                  <a:schemeClr val="tx1"/>
                </a:solidFill>
              </a:rPr>
              <a:t> до начала лечения позволяет выделить группу пациентов, где </a:t>
            </a:r>
            <a:r>
              <a:rPr lang="ru-RU" b="1" u="sng" dirty="0">
                <a:solidFill>
                  <a:schemeClr val="tx1"/>
                </a:solidFill>
              </a:rPr>
              <a:t>терапия пембролизумабом будет  наиболее эффективна</a:t>
            </a:r>
          </a:p>
          <a:p>
            <a:pPr marL="250756" lvl="1" algn="just"/>
            <a:endParaRPr lang="en-US" dirty="0">
              <a:solidFill>
                <a:schemeClr val="tx1"/>
              </a:solidFill>
            </a:endParaRPr>
          </a:p>
          <a:p>
            <a:pPr marL="250756" lvl="1" algn="just"/>
            <a:r>
              <a:rPr lang="en-US" b="1" dirty="0">
                <a:solidFill>
                  <a:schemeClr val="tx1"/>
                </a:solidFill>
              </a:rPr>
              <a:t>Keynote-024</a:t>
            </a:r>
            <a:r>
              <a:rPr lang="ru-RU" b="1" dirty="0">
                <a:solidFill>
                  <a:schemeClr val="tx1"/>
                </a:solidFill>
              </a:rPr>
              <a:t> (первая линия)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ru-RU" dirty="0">
                <a:solidFill>
                  <a:schemeClr val="tx1"/>
                </a:solidFill>
              </a:rPr>
              <a:t>выбор порогового значения </a:t>
            </a:r>
            <a:r>
              <a:rPr lang="en-US" dirty="0">
                <a:solidFill>
                  <a:schemeClr val="tx1"/>
                </a:solidFill>
              </a:rPr>
              <a:t>PD-L1</a:t>
            </a:r>
            <a:r>
              <a:rPr lang="ru-RU" dirty="0">
                <a:solidFill>
                  <a:schemeClr val="tx1"/>
                </a:solidFill>
              </a:rPr>
              <a:t>≥50%  позволил получить позитивные результаты в исследовании </a:t>
            </a:r>
            <a:r>
              <a:rPr lang="en-US" dirty="0">
                <a:solidFill>
                  <a:schemeClr val="tx1"/>
                </a:solidFill>
              </a:rPr>
              <a:t>Keynote-024</a:t>
            </a:r>
            <a:r>
              <a:rPr lang="ru-RU" dirty="0">
                <a:solidFill>
                  <a:schemeClr val="tx1"/>
                </a:solidFill>
              </a:rPr>
              <a:t>. Применение пембролизумаба при экспрессии </a:t>
            </a:r>
            <a:r>
              <a:rPr lang="en-US" dirty="0">
                <a:solidFill>
                  <a:schemeClr val="tx1"/>
                </a:solidFill>
              </a:rPr>
              <a:t>PD-L≥</a:t>
            </a:r>
            <a:r>
              <a:rPr lang="ru-RU" dirty="0">
                <a:solidFill>
                  <a:schemeClr val="tx1"/>
                </a:solidFill>
              </a:rPr>
              <a:t>50% </a:t>
            </a:r>
            <a:r>
              <a:rPr lang="ru-RU" b="1" u="sng" dirty="0">
                <a:solidFill>
                  <a:schemeClr val="tx1"/>
                </a:solidFill>
              </a:rPr>
              <a:t>значительно увеличивает общую выживаемость и качество жизни больных </a:t>
            </a:r>
            <a:r>
              <a:rPr lang="ru-RU" dirty="0">
                <a:solidFill>
                  <a:schemeClr val="tx1"/>
                </a:solidFill>
              </a:rPr>
              <a:t> НМРЛ в первой линии терапии по сравнению с х/терапией.</a:t>
            </a:r>
          </a:p>
          <a:p>
            <a:pPr marL="250756" lvl="1" algn="jus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0" y="6396335"/>
            <a:ext cx="11017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1.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Edward B.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Garon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, M.D.,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Naiyer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A. Rizvi Pembrolizumab for the Treatment of Non–Small-Cell Lung Cancer DOI: 10.1056/NEJMoa1501824</a:t>
            </a:r>
            <a:endParaRPr lang="ru-RU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Roy S Herbst, Paul Baas Pembrolizumab versus docetaxel for previously treated,PD-L1-positive, advanced non-small-cell lung cancer (KEYNOTE-010): a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randomised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controlled trial http://dx.doi.org/10.1016/S0140-6736(15)01281-7</a:t>
            </a:r>
            <a:endParaRPr lang="ru-RU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3.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Martin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Reck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, ,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Delvys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Rodriguez‑Abreu Pembrolizumab versus Chemotherapy for PD-L1–Positive Non–Small-Cell Lung Cancer DOI: 0.1056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/NEJM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oa1606774</a:t>
            </a:r>
            <a:endParaRPr lang="ru-RU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8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gamma\users\togtabaeva\Desktop\R-Pharm\Logo_все бренды\r-pharm_logo_ква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544" y="6359311"/>
            <a:ext cx="500456" cy="49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011514" y="6596390"/>
            <a:ext cx="1751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KZ-KEY-00454</a:t>
            </a:r>
            <a:r>
              <a:rPr lang="ru-RU" sz="1100" dirty="0" smtClean="0"/>
              <a:t>; 05.2023</a:t>
            </a:r>
            <a:endParaRPr lang="ru-RU" sz="1100" dirty="0"/>
          </a:p>
        </p:txBody>
      </p:sp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7372B5B2-7AFC-4680-B27E-2294DB8CFF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778" t="12020" r="43397" b="63598"/>
          <a:stretch/>
        </p:blipFill>
        <p:spPr>
          <a:xfrm>
            <a:off x="376011" y="322599"/>
            <a:ext cx="872206" cy="12435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5B27B9E-B469-478A-88E4-B386273998CC}"/>
              </a:ext>
            </a:extLst>
          </p:cNvPr>
          <p:cNvSpPr txBox="1"/>
          <p:nvPr/>
        </p:nvSpPr>
        <p:spPr>
          <a:xfrm>
            <a:off x="1248217" y="613363"/>
            <a:ext cx="18313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6BC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препарат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6BC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биомаркер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6BC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алгоритма оценки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103">
            <a:extLst>
              <a:ext uri="{FF2B5EF4-FFF2-40B4-BE49-F238E27FC236}">
                <a16:creationId xmlns="" xmlns:a16="http://schemas.microsoft.com/office/drawing/2014/main" id="{FCEA1D38-8B18-4951-83F3-4271C24B3195}"/>
              </a:ext>
            </a:extLst>
          </p:cNvPr>
          <p:cNvSpPr/>
          <p:nvPr/>
        </p:nvSpPr>
        <p:spPr>
          <a:xfrm>
            <a:off x="376011" y="2431758"/>
            <a:ext cx="3574873" cy="664369"/>
          </a:xfrm>
          <a:prstGeom prst="roundRect">
            <a:avLst/>
          </a:prstGeom>
          <a:solidFill>
            <a:srgbClr val="ED8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/>
            <a:r>
              <a:rPr lang="de-DE" alt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TPS</a:t>
            </a:r>
            <a:r>
              <a:rPr lang="de-DE" alt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(Tumor </a:t>
            </a:r>
            <a:r>
              <a:rPr lang="de-DE" altLang="de-DE" sz="1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</a:t>
            </a:r>
            <a:r>
              <a:rPr lang="de-DE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Score) </a:t>
            </a:r>
          </a:p>
        </p:txBody>
      </p:sp>
      <p:sp>
        <p:nvSpPr>
          <p:cNvPr id="9" name="Rectangle: Rounded Corners 104">
            <a:extLst>
              <a:ext uri="{FF2B5EF4-FFF2-40B4-BE49-F238E27FC236}">
                <a16:creationId xmlns="" xmlns:a16="http://schemas.microsoft.com/office/drawing/2014/main" id="{90275ABC-69D3-4A46-BAE9-6BCF8759550E}"/>
              </a:ext>
            </a:extLst>
          </p:cNvPr>
          <p:cNvSpPr/>
          <p:nvPr/>
        </p:nvSpPr>
        <p:spPr>
          <a:xfrm>
            <a:off x="376009" y="4556675"/>
            <a:ext cx="3574874" cy="664369"/>
          </a:xfrm>
          <a:prstGeom prst="roundRect">
            <a:avLst/>
          </a:prstGeom>
          <a:solidFill>
            <a:srgbClr val="864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/>
            <a:r>
              <a:rPr lang="de-DE" alt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CPS</a:t>
            </a:r>
            <a:r>
              <a:rPr lang="de-DE" alt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(Combined </a:t>
            </a:r>
            <a:r>
              <a:rPr lang="de-DE" altLang="de-DE" sz="1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r>
              <a:rPr lang="de-DE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Score) </a:t>
            </a:r>
          </a:p>
        </p:txBody>
      </p:sp>
      <p:sp>
        <p:nvSpPr>
          <p:cNvPr id="10" name="Oval 105">
            <a:extLst>
              <a:ext uri="{FF2B5EF4-FFF2-40B4-BE49-F238E27FC236}">
                <a16:creationId xmlns="" xmlns:a16="http://schemas.microsoft.com/office/drawing/2014/main" id="{058E5E0E-5ABF-43BD-81A0-854E16703A66}"/>
              </a:ext>
            </a:extLst>
          </p:cNvPr>
          <p:cNvSpPr/>
          <p:nvPr/>
        </p:nvSpPr>
        <p:spPr>
          <a:xfrm>
            <a:off x="4082358" y="4832045"/>
            <a:ext cx="113659" cy="113660"/>
          </a:xfrm>
          <a:prstGeom prst="ellipse">
            <a:avLst/>
          </a:prstGeom>
          <a:solidFill>
            <a:srgbClr val="864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="" xmlns:a16="http://schemas.microsoft.com/office/drawing/2014/main" id="{9229B5E9-4972-4A5E-A01D-287672A71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216" y="4545312"/>
            <a:ext cx="340094" cy="51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07">
            <a:extLst>
              <a:ext uri="{FF2B5EF4-FFF2-40B4-BE49-F238E27FC236}">
                <a16:creationId xmlns="" xmlns:a16="http://schemas.microsoft.com/office/drawing/2014/main" id="{4FD660C5-FBFD-4F24-A0DC-FF2CFB134C96}"/>
              </a:ext>
            </a:extLst>
          </p:cNvPr>
          <p:cNvSpPr/>
          <p:nvPr/>
        </p:nvSpPr>
        <p:spPr>
          <a:xfrm>
            <a:off x="5179539" y="4471061"/>
            <a:ext cx="664369" cy="664369"/>
          </a:xfrm>
          <a:prstGeom prst="ellipse">
            <a:avLst/>
          </a:prstGeom>
          <a:noFill/>
          <a:ln>
            <a:solidFill>
              <a:srgbClr val="8645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15" name="Group 108">
            <a:extLst>
              <a:ext uri="{FF2B5EF4-FFF2-40B4-BE49-F238E27FC236}">
                <a16:creationId xmlns="" xmlns:a16="http://schemas.microsoft.com/office/drawing/2014/main" id="{613D8E78-0398-4141-8EE9-FAD29F3AC97F}"/>
              </a:ext>
            </a:extLst>
          </p:cNvPr>
          <p:cNvGrpSpPr/>
          <p:nvPr/>
        </p:nvGrpSpPr>
        <p:grpSpPr>
          <a:xfrm>
            <a:off x="4079561" y="2704070"/>
            <a:ext cx="657570" cy="113660"/>
            <a:chOff x="4572025" y="4164587"/>
            <a:chExt cx="657570" cy="113660"/>
          </a:xfrm>
        </p:grpSpPr>
        <p:grpSp>
          <p:nvGrpSpPr>
            <p:cNvPr id="16" name="Group 109">
              <a:extLst>
                <a:ext uri="{FF2B5EF4-FFF2-40B4-BE49-F238E27FC236}">
                  <a16:creationId xmlns="" xmlns:a16="http://schemas.microsoft.com/office/drawing/2014/main" id="{9CBE27E3-9592-4AE5-B83D-886EA49FD018}"/>
                </a:ext>
              </a:extLst>
            </p:cNvPr>
            <p:cNvGrpSpPr/>
            <p:nvPr/>
          </p:nvGrpSpPr>
          <p:grpSpPr>
            <a:xfrm>
              <a:off x="4572025" y="4164587"/>
              <a:ext cx="656509" cy="113660"/>
              <a:chOff x="4572025" y="4164587"/>
              <a:chExt cx="656509" cy="113660"/>
            </a:xfrm>
          </p:grpSpPr>
          <p:sp>
            <p:nvSpPr>
              <p:cNvPr id="18" name="Oval 111">
                <a:extLst>
                  <a:ext uri="{FF2B5EF4-FFF2-40B4-BE49-F238E27FC236}">
                    <a16:creationId xmlns="" xmlns:a16="http://schemas.microsoft.com/office/drawing/2014/main" id="{B660350D-C1FF-4A64-ACA9-9E7D0E53ED2A}"/>
                  </a:ext>
                </a:extLst>
              </p:cNvPr>
              <p:cNvSpPr/>
              <p:nvPr/>
            </p:nvSpPr>
            <p:spPr>
              <a:xfrm>
                <a:off x="4572025" y="4164587"/>
                <a:ext cx="113659" cy="113659"/>
              </a:xfrm>
              <a:prstGeom prst="ellipse">
                <a:avLst/>
              </a:prstGeom>
              <a:solidFill>
                <a:srgbClr val="ED8B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9" name="Group 112">
                <a:extLst>
                  <a:ext uri="{FF2B5EF4-FFF2-40B4-BE49-F238E27FC236}">
                    <a16:creationId xmlns="" xmlns:a16="http://schemas.microsoft.com/office/drawing/2014/main" id="{68709FC8-46B4-4242-BAE9-6E8F87276777}"/>
                  </a:ext>
                </a:extLst>
              </p:cNvPr>
              <p:cNvGrpSpPr/>
              <p:nvPr/>
            </p:nvGrpSpPr>
            <p:grpSpPr>
              <a:xfrm>
                <a:off x="4844712" y="4164587"/>
                <a:ext cx="383822" cy="113660"/>
                <a:chOff x="4844712" y="4164587"/>
                <a:chExt cx="383822" cy="113660"/>
              </a:xfrm>
            </p:grpSpPr>
            <p:sp>
              <p:nvSpPr>
                <p:cNvPr id="20" name="Oval 113">
                  <a:extLst>
                    <a:ext uri="{FF2B5EF4-FFF2-40B4-BE49-F238E27FC236}">
                      <a16:creationId xmlns="" xmlns:a16="http://schemas.microsoft.com/office/drawing/2014/main" id="{D5050E20-D9D8-4877-8A42-3A8E40899D45}"/>
                    </a:ext>
                  </a:extLst>
                </p:cNvPr>
                <p:cNvSpPr/>
                <p:nvPr/>
              </p:nvSpPr>
              <p:spPr>
                <a:xfrm>
                  <a:off x="4844712" y="4164588"/>
                  <a:ext cx="113659" cy="113659"/>
                </a:xfrm>
                <a:prstGeom prst="ellipse">
                  <a:avLst/>
                </a:prstGeom>
                <a:solidFill>
                  <a:srgbClr val="ED8B2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" name="Oval 114">
                  <a:extLst>
                    <a:ext uri="{FF2B5EF4-FFF2-40B4-BE49-F238E27FC236}">
                      <a16:creationId xmlns="" xmlns:a16="http://schemas.microsoft.com/office/drawing/2014/main" id="{5B09CF9C-4324-4818-8103-6A3FF2FA7726}"/>
                    </a:ext>
                  </a:extLst>
                </p:cNvPr>
                <p:cNvSpPr/>
                <p:nvPr/>
              </p:nvSpPr>
              <p:spPr>
                <a:xfrm>
                  <a:off x="5114875" y="4164587"/>
                  <a:ext cx="113659" cy="113659"/>
                </a:xfrm>
                <a:prstGeom prst="ellipse">
                  <a:avLst/>
                </a:prstGeom>
                <a:solidFill>
                  <a:srgbClr val="8645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17" name="Oval 110">
              <a:extLst>
                <a:ext uri="{FF2B5EF4-FFF2-40B4-BE49-F238E27FC236}">
                  <a16:creationId xmlns="" xmlns:a16="http://schemas.microsoft.com/office/drawing/2014/main" id="{49A51823-8A37-4B9C-9483-FE84C8F318A8}"/>
                </a:ext>
              </a:extLst>
            </p:cNvPr>
            <p:cNvSpPr/>
            <p:nvPr/>
          </p:nvSpPr>
          <p:spPr>
            <a:xfrm>
              <a:off x="5115936" y="4164588"/>
              <a:ext cx="113659" cy="113659"/>
            </a:xfrm>
            <a:prstGeom prst="ellipse">
              <a:avLst/>
            </a:prstGeom>
            <a:solidFill>
              <a:srgbClr val="ED8B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F776E0-8EFF-471E-999D-87D3470937BA}"/>
              </a:ext>
            </a:extLst>
          </p:cNvPr>
          <p:cNvSpPr txBox="1"/>
          <p:nvPr/>
        </p:nvSpPr>
        <p:spPr>
          <a:xfrm>
            <a:off x="5022397" y="5202938"/>
            <a:ext cx="102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864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1-я линия,</a:t>
            </a:r>
          </a:p>
          <a:p>
            <a:pPr algn="ctr"/>
            <a:r>
              <a:rPr lang="ru-RU" sz="800" b="1" dirty="0" smtClean="0">
                <a:solidFill>
                  <a:srgbClr val="864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>
                <a:solidFill>
                  <a:srgbClr val="864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уротелиальная </a:t>
            </a:r>
          </a:p>
          <a:p>
            <a:pPr algn="ctr"/>
            <a:r>
              <a:rPr lang="ru-RU" sz="800" b="1" dirty="0">
                <a:solidFill>
                  <a:srgbClr val="864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карцинома</a:t>
            </a:r>
            <a:endParaRPr lang="en-US" sz="800" b="1" dirty="0">
              <a:solidFill>
                <a:srgbClr val="8645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7B4C9ED-462A-4AEB-8A72-37135CDBC3E9}"/>
              </a:ext>
            </a:extLst>
          </p:cNvPr>
          <p:cNvSpPr txBox="1"/>
          <p:nvPr/>
        </p:nvSpPr>
        <p:spPr>
          <a:xfrm>
            <a:off x="4008140" y="4966433"/>
            <a:ext cx="9621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rgbClr val="864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Показания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E612A8E-40F7-49D0-84B4-FAE07C02D4B0}"/>
              </a:ext>
            </a:extLst>
          </p:cNvPr>
          <p:cNvSpPr txBox="1"/>
          <p:nvPr/>
        </p:nvSpPr>
        <p:spPr>
          <a:xfrm>
            <a:off x="3995353" y="2796812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rgbClr val="ED8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Показания</a:t>
            </a:r>
            <a:endParaRPr lang="en-US" sz="1100" b="1" dirty="0">
              <a:solidFill>
                <a:srgbClr val="ED8B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118">
            <a:extLst>
              <a:ext uri="{FF2B5EF4-FFF2-40B4-BE49-F238E27FC236}">
                <a16:creationId xmlns="" xmlns:a16="http://schemas.microsoft.com/office/drawing/2014/main" id="{CF7A1C8D-8E59-40BE-9F99-5E0666EEA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92"/>
          <a:stretch/>
        </p:blipFill>
        <p:spPr bwMode="auto">
          <a:xfrm>
            <a:off x="7040953" y="2547387"/>
            <a:ext cx="483715" cy="42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19">
            <a:extLst>
              <a:ext uri="{FF2B5EF4-FFF2-40B4-BE49-F238E27FC236}">
                <a16:creationId xmlns="" xmlns:a16="http://schemas.microsoft.com/office/drawing/2014/main" id="{53582FF8-44F9-45FA-B731-2F16EB7BD16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645" t="7462" r="26034" b="79854"/>
          <a:stretch/>
        </p:blipFill>
        <p:spPr>
          <a:xfrm>
            <a:off x="8844949" y="2480955"/>
            <a:ext cx="491043" cy="444771"/>
          </a:xfrm>
          <a:prstGeom prst="rect">
            <a:avLst/>
          </a:prstGeom>
        </p:spPr>
      </p:pic>
      <p:sp>
        <p:nvSpPr>
          <p:cNvPr id="27" name="Oval 120">
            <a:extLst>
              <a:ext uri="{FF2B5EF4-FFF2-40B4-BE49-F238E27FC236}">
                <a16:creationId xmlns="" xmlns:a16="http://schemas.microsoft.com/office/drawing/2014/main" id="{CF421B60-45DD-4A68-9C43-491E516C0A8D}"/>
              </a:ext>
            </a:extLst>
          </p:cNvPr>
          <p:cNvSpPr/>
          <p:nvPr/>
        </p:nvSpPr>
        <p:spPr>
          <a:xfrm>
            <a:off x="6947480" y="2451057"/>
            <a:ext cx="670658" cy="664369"/>
          </a:xfrm>
          <a:prstGeom prst="ellipse">
            <a:avLst/>
          </a:prstGeom>
          <a:noFill/>
          <a:ln>
            <a:solidFill>
              <a:srgbClr val="ED8B2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58B63E7-B4A4-480F-83A2-7481AE1539CB}"/>
              </a:ext>
            </a:extLst>
          </p:cNvPr>
          <p:cNvSpPr txBox="1"/>
          <p:nvPr/>
        </p:nvSpPr>
        <p:spPr>
          <a:xfrm>
            <a:off x="6898514" y="3185326"/>
            <a:ext cx="124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800" b="1" dirty="0">
                <a:solidFill>
                  <a:srgbClr val="ED8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800" b="1" dirty="0" smtClean="0">
                <a:solidFill>
                  <a:srgbClr val="ED8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800" b="1" dirty="0" smtClean="0">
                <a:solidFill>
                  <a:srgbClr val="ED8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-я линия</a:t>
            </a:r>
            <a:r>
              <a:rPr lang="x-none" sz="800" b="1" dirty="0" smtClean="0">
                <a:solidFill>
                  <a:srgbClr val="ED8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800" b="1" dirty="0" smtClean="0">
                <a:solidFill>
                  <a:srgbClr val="ED8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>
                <a:solidFill>
                  <a:srgbClr val="ED8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Немелкоклеточный рак легкого</a:t>
            </a:r>
            <a:endParaRPr lang="en-US" sz="800" b="1" dirty="0">
              <a:solidFill>
                <a:srgbClr val="ED8B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76">
            <a:extLst>
              <a:ext uri="{FF2B5EF4-FFF2-40B4-BE49-F238E27FC236}">
                <a16:creationId xmlns="" xmlns:a16="http://schemas.microsoft.com/office/drawing/2014/main" id="{40D09E9C-3034-4603-B049-1C64AF1A2428}"/>
              </a:ext>
            </a:extLst>
          </p:cNvPr>
          <p:cNvSpPr/>
          <p:nvPr/>
        </p:nvSpPr>
        <p:spPr>
          <a:xfrm>
            <a:off x="8782829" y="2428063"/>
            <a:ext cx="670659" cy="681289"/>
          </a:xfrm>
          <a:prstGeom prst="ellipse">
            <a:avLst/>
          </a:prstGeom>
          <a:noFill/>
          <a:ln>
            <a:solidFill>
              <a:srgbClr val="ED8B2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3BE6C86-3B15-4B41-9F5F-B3306F1CB9F7}"/>
              </a:ext>
            </a:extLst>
          </p:cNvPr>
          <p:cNvSpPr txBox="1"/>
          <p:nvPr/>
        </p:nvSpPr>
        <p:spPr>
          <a:xfrm>
            <a:off x="8678668" y="3161319"/>
            <a:ext cx="1552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ED8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2-я линия</a:t>
            </a:r>
            <a:r>
              <a:rPr lang="x-none" sz="800" b="1" dirty="0" smtClean="0">
                <a:solidFill>
                  <a:srgbClr val="ED8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800" b="1" dirty="0" smtClean="0">
                <a:solidFill>
                  <a:srgbClr val="ED8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плоскоклеточный рак головы и шеи</a:t>
            </a:r>
            <a:endParaRPr lang="en-US" sz="800" b="1" dirty="0">
              <a:solidFill>
                <a:srgbClr val="ED8B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92B51D1-B90D-4113-A87A-F7F28C65F131}"/>
              </a:ext>
            </a:extLst>
          </p:cNvPr>
          <p:cNvSpPr txBox="1"/>
          <p:nvPr/>
        </p:nvSpPr>
        <p:spPr>
          <a:xfrm>
            <a:off x="6937982" y="2137561"/>
            <a:ext cx="835562" cy="24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TPS ≥ 1%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7175B56-E144-4534-9414-C1F1C15D2532}"/>
              </a:ext>
            </a:extLst>
          </p:cNvPr>
          <p:cNvSpPr txBox="1"/>
          <p:nvPr/>
        </p:nvSpPr>
        <p:spPr>
          <a:xfrm>
            <a:off x="8671904" y="2157575"/>
            <a:ext cx="1166284" cy="24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TPS ≥ </a:t>
            </a:r>
            <a:r>
              <a:rPr lang="x-none" sz="10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pic>
        <p:nvPicPr>
          <p:cNvPr id="33" name="Picture 128">
            <a:extLst>
              <a:ext uri="{FF2B5EF4-FFF2-40B4-BE49-F238E27FC236}">
                <a16:creationId xmlns="" xmlns:a16="http://schemas.microsoft.com/office/drawing/2014/main" id="{A56F667F-F821-4073-8CB3-47428F198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92"/>
          <a:stretch/>
        </p:blipFill>
        <p:spPr bwMode="auto">
          <a:xfrm>
            <a:off x="5242179" y="2568418"/>
            <a:ext cx="483715" cy="42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val 129">
            <a:extLst>
              <a:ext uri="{FF2B5EF4-FFF2-40B4-BE49-F238E27FC236}">
                <a16:creationId xmlns="" xmlns:a16="http://schemas.microsoft.com/office/drawing/2014/main" id="{B3BE9D49-C575-4A18-A841-30D903D6E6F3}"/>
              </a:ext>
            </a:extLst>
          </p:cNvPr>
          <p:cNvSpPr/>
          <p:nvPr/>
        </p:nvSpPr>
        <p:spPr>
          <a:xfrm>
            <a:off x="5148706" y="2472088"/>
            <a:ext cx="670658" cy="664369"/>
          </a:xfrm>
          <a:prstGeom prst="ellipse">
            <a:avLst/>
          </a:prstGeom>
          <a:noFill/>
          <a:ln>
            <a:solidFill>
              <a:srgbClr val="ED8B2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AB87FCD-A6B2-4949-AFDC-BFACA6594AAF}"/>
              </a:ext>
            </a:extLst>
          </p:cNvPr>
          <p:cNvSpPr txBox="1"/>
          <p:nvPr/>
        </p:nvSpPr>
        <p:spPr>
          <a:xfrm>
            <a:off x="5126768" y="3185326"/>
            <a:ext cx="135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ED8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1-я линия</a:t>
            </a:r>
            <a:r>
              <a:rPr lang="x-none" sz="800" b="1" dirty="0" smtClean="0">
                <a:solidFill>
                  <a:srgbClr val="ED8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800" b="1" dirty="0" smtClean="0">
                <a:solidFill>
                  <a:srgbClr val="ED8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Немелкоклеточный рак легкого</a:t>
            </a:r>
            <a:endParaRPr lang="en-US" sz="800" b="1" dirty="0">
              <a:solidFill>
                <a:srgbClr val="ED8B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87F7513-27BF-46E9-98ED-24610627DDC0}"/>
              </a:ext>
            </a:extLst>
          </p:cNvPr>
          <p:cNvSpPr txBox="1"/>
          <p:nvPr/>
        </p:nvSpPr>
        <p:spPr>
          <a:xfrm>
            <a:off x="5083509" y="2141514"/>
            <a:ext cx="929033" cy="24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TPS ≥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50CDDE0-F469-48E4-B6CD-81A8AF4A75FA}"/>
              </a:ext>
            </a:extLst>
          </p:cNvPr>
          <p:cNvSpPr txBox="1"/>
          <p:nvPr/>
        </p:nvSpPr>
        <p:spPr>
          <a:xfrm>
            <a:off x="5110121" y="4202451"/>
            <a:ext cx="835562" cy="24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x-none" sz="10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PS ≥ 1</a:t>
            </a:r>
            <a:r>
              <a:rPr lang="x-non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133">
            <a:extLst>
              <a:ext uri="{FF2B5EF4-FFF2-40B4-BE49-F238E27FC236}">
                <a16:creationId xmlns="" xmlns:a16="http://schemas.microsoft.com/office/drawing/2014/main" id="{6E86B52A-3194-4568-9E26-725547B02FE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645" t="7462" r="26034" b="79854"/>
          <a:stretch/>
        </p:blipFill>
        <p:spPr>
          <a:xfrm>
            <a:off x="6169932" y="4508310"/>
            <a:ext cx="491043" cy="444771"/>
          </a:xfrm>
          <a:prstGeom prst="rect">
            <a:avLst/>
          </a:prstGeom>
        </p:spPr>
      </p:pic>
      <p:sp>
        <p:nvSpPr>
          <p:cNvPr id="39" name="Oval 134">
            <a:extLst>
              <a:ext uri="{FF2B5EF4-FFF2-40B4-BE49-F238E27FC236}">
                <a16:creationId xmlns="" xmlns:a16="http://schemas.microsoft.com/office/drawing/2014/main" id="{D3FE7719-CBB2-45D7-9BAD-6F31B6F18D13}"/>
              </a:ext>
            </a:extLst>
          </p:cNvPr>
          <p:cNvSpPr/>
          <p:nvPr/>
        </p:nvSpPr>
        <p:spPr>
          <a:xfrm>
            <a:off x="6120150" y="4464571"/>
            <a:ext cx="664369" cy="664369"/>
          </a:xfrm>
          <a:prstGeom prst="ellipse">
            <a:avLst/>
          </a:prstGeom>
          <a:noFill/>
          <a:ln>
            <a:solidFill>
              <a:srgbClr val="8645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953A584-594E-4973-A116-43688F7F2088}"/>
              </a:ext>
            </a:extLst>
          </p:cNvPr>
          <p:cNvSpPr txBox="1"/>
          <p:nvPr/>
        </p:nvSpPr>
        <p:spPr>
          <a:xfrm>
            <a:off x="6101898" y="4198902"/>
            <a:ext cx="835562" cy="24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x-none" sz="10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PS ≥ 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C971107-B904-42F1-A642-89588C2D6782}"/>
              </a:ext>
            </a:extLst>
          </p:cNvPr>
          <p:cNvSpPr txBox="1"/>
          <p:nvPr/>
        </p:nvSpPr>
        <p:spPr>
          <a:xfrm>
            <a:off x="6021744" y="5254770"/>
            <a:ext cx="923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-я линия</a:t>
            </a:r>
            <a:r>
              <a:rPr lang="x-none" sz="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плоскоклеточный рак головы и шеи</a:t>
            </a:r>
            <a:endParaRPr lang="en-US" sz="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6" descr="single breast Icon - Free PNG &amp; SVG 1707974 - Noun Project">
            <a:extLst>
              <a:ext uri="{FF2B5EF4-FFF2-40B4-BE49-F238E27FC236}">
                <a16:creationId xmlns="" xmlns:a16="http://schemas.microsoft.com/office/drawing/2014/main" id="{27D33BC4-4EEA-4BB2-B0C3-D1F14856F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033" y="4568662"/>
            <a:ext cx="469169" cy="46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Oval 138">
            <a:extLst>
              <a:ext uri="{FF2B5EF4-FFF2-40B4-BE49-F238E27FC236}">
                <a16:creationId xmlns="" xmlns:a16="http://schemas.microsoft.com/office/drawing/2014/main" id="{A07AFF58-0B79-4B2E-AFC9-230D6F582424}"/>
              </a:ext>
            </a:extLst>
          </p:cNvPr>
          <p:cNvSpPr/>
          <p:nvPr/>
        </p:nvSpPr>
        <p:spPr>
          <a:xfrm>
            <a:off x="7031172" y="4450365"/>
            <a:ext cx="664369" cy="664369"/>
          </a:xfrm>
          <a:prstGeom prst="ellipse">
            <a:avLst/>
          </a:prstGeom>
          <a:noFill/>
          <a:ln>
            <a:solidFill>
              <a:srgbClr val="8645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A9CAC44C-0885-4B94-9E93-A3ED91D9942C}"/>
              </a:ext>
            </a:extLst>
          </p:cNvPr>
          <p:cNvSpPr txBox="1"/>
          <p:nvPr/>
        </p:nvSpPr>
        <p:spPr>
          <a:xfrm>
            <a:off x="6964370" y="4191467"/>
            <a:ext cx="835562" cy="24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x-none" sz="10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PS ≥ 1</a:t>
            </a:r>
            <a:r>
              <a:rPr lang="x-non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3D8723FE-DA95-471D-AC4D-9DDB2C1B712C}"/>
              </a:ext>
            </a:extLst>
          </p:cNvPr>
          <p:cNvSpPr txBox="1"/>
          <p:nvPr/>
        </p:nvSpPr>
        <p:spPr>
          <a:xfrm>
            <a:off x="6861888" y="5229356"/>
            <a:ext cx="923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-я линия</a:t>
            </a:r>
            <a:r>
              <a:rPr lang="x-none" sz="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тройной негативный рак молочной железы</a:t>
            </a:r>
            <a:endParaRPr lang="en-US" sz="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141">
            <a:extLst>
              <a:ext uri="{FF2B5EF4-FFF2-40B4-BE49-F238E27FC236}">
                <a16:creationId xmlns="" xmlns:a16="http://schemas.microsoft.com/office/drawing/2014/main" id="{4C72C1FA-29B7-402D-AEF5-C7726CE183A2}"/>
              </a:ext>
            </a:extLst>
          </p:cNvPr>
          <p:cNvSpPr/>
          <p:nvPr/>
        </p:nvSpPr>
        <p:spPr>
          <a:xfrm>
            <a:off x="7932890" y="4428751"/>
            <a:ext cx="664369" cy="664369"/>
          </a:xfrm>
          <a:prstGeom prst="ellipse">
            <a:avLst/>
          </a:prstGeom>
          <a:noFill/>
          <a:ln>
            <a:solidFill>
              <a:srgbClr val="8645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3BDA356C-E478-427D-A1B6-AD89156CCA73}"/>
              </a:ext>
            </a:extLst>
          </p:cNvPr>
          <p:cNvSpPr txBox="1"/>
          <p:nvPr/>
        </p:nvSpPr>
        <p:spPr>
          <a:xfrm>
            <a:off x="7866086" y="4187576"/>
            <a:ext cx="835562" cy="24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x-none" sz="10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PS ≥ 1</a:t>
            </a:r>
            <a:r>
              <a:rPr lang="x-non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FBDCF0AF-A022-41E4-B531-88181B0B989F}"/>
              </a:ext>
            </a:extLst>
          </p:cNvPr>
          <p:cNvSpPr txBox="1"/>
          <p:nvPr/>
        </p:nvSpPr>
        <p:spPr>
          <a:xfrm>
            <a:off x="7672061" y="5241411"/>
            <a:ext cx="172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-я линия</a:t>
            </a:r>
            <a:r>
              <a:rPr lang="x-none" sz="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HER2 </a:t>
            </a:r>
            <a:r>
              <a:rPr lang="x-none" sz="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x-none" sz="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uk-UA" sz="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 </a:t>
            </a:r>
            <a:r>
              <a:rPr lang="uk-UA" sz="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желудка</a:t>
            </a:r>
            <a:r>
              <a:rPr lang="uk-UA" sz="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uk-UA" sz="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желудочно-пищеводного</a:t>
            </a:r>
            <a:r>
              <a:rPr lang="uk-UA" sz="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перехода</a:t>
            </a:r>
            <a:endParaRPr lang="en-US" sz="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10" descr="Clinic, hospital, medicine, sick, stomach, ulcer icon - Download on  Iconfinder">
            <a:extLst>
              <a:ext uri="{FF2B5EF4-FFF2-40B4-BE49-F238E27FC236}">
                <a16:creationId xmlns="" xmlns:a16="http://schemas.microsoft.com/office/drawing/2014/main" id="{1D6265E2-99F8-4057-A397-EA42A9C9E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81" y="4513842"/>
            <a:ext cx="494184" cy="49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Oval 146">
            <a:extLst>
              <a:ext uri="{FF2B5EF4-FFF2-40B4-BE49-F238E27FC236}">
                <a16:creationId xmlns="" xmlns:a16="http://schemas.microsoft.com/office/drawing/2014/main" id="{942A20E8-ED81-49ED-AA8A-B655C8BE55EB}"/>
              </a:ext>
            </a:extLst>
          </p:cNvPr>
          <p:cNvSpPr/>
          <p:nvPr/>
        </p:nvSpPr>
        <p:spPr>
          <a:xfrm>
            <a:off x="4387668" y="4826446"/>
            <a:ext cx="113659" cy="113660"/>
          </a:xfrm>
          <a:prstGeom prst="ellipse">
            <a:avLst/>
          </a:prstGeom>
          <a:solidFill>
            <a:srgbClr val="864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2" name="Oval 147">
            <a:extLst>
              <a:ext uri="{FF2B5EF4-FFF2-40B4-BE49-F238E27FC236}">
                <a16:creationId xmlns="" xmlns:a16="http://schemas.microsoft.com/office/drawing/2014/main" id="{260C630D-22EF-4A8B-8EA8-EFF58018D95B}"/>
              </a:ext>
            </a:extLst>
          </p:cNvPr>
          <p:cNvSpPr/>
          <p:nvPr/>
        </p:nvSpPr>
        <p:spPr>
          <a:xfrm>
            <a:off x="4679241" y="4826446"/>
            <a:ext cx="113659" cy="113660"/>
          </a:xfrm>
          <a:prstGeom prst="ellipse">
            <a:avLst/>
          </a:prstGeom>
          <a:solidFill>
            <a:srgbClr val="864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8953A584-594E-4973-A116-43688F7F2088}"/>
              </a:ext>
            </a:extLst>
          </p:cNvPr>
          <p:cNvSpPr txBox="1"/>
          <p:nvPr/>
        </p:nvSpPr>
        <p:spPr>
          <a:xfrm>
            <a:off x="9240066" y="4187575"/>
            <a:ext cx="835562" cy="24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x-none" sz="10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PS ≥ 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066" y="4401121"/>
            <a:ext cx="801817" cy="801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" name="Oval 107">
            <a:extLst>
              <a:ext uri="{FF2B5EF4-FFF2-40B4-BE49-F238E27FC236}">
                <a16:creationId xmlns="" xmlns:a16="http://schemas.microsoft.com/office/drawing/2014/main" id="{4FD660C5-FBFD-4F24-A0DC-FF2CFB134C96}"/>
              </a:ext>
            </a:extLst>
          </p:cNvPr>
          <p:cNvSpPr/>
          <p:nvPr/>
        </p:nvSpPr>
        <p:spPr>
          <a:xfrm>
            <a:off x="9293224" y="4472204"/>
            <a:ext cx="664369" cy="664369"/>
          </a:xfrm>
          <a:prstGeom prst="ellipse">
            <a:avLst/>
          </a:prstGeom>
          <a:noFill/>
          <a:ln>
            <a:solidFill>
              <a:srgbClr val="8645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3D8723FE-DA95-471D-AC4D-9DDB2C1B712C}"/>
              </a:ext>
            </a:extLst>
          </p:cNvPr>
          <p:cNvSpPr txBox="1"/>
          <p:nvPr/>
        </p:nvSpPr>
        <p:spPr>
          <a:xfrm>
            <a:off x="9314429" y="5293676"/>
            <a:ext cx="923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2-я линия</a:t>
            </a:r>
            <a:r>
              <a:rPr lang="x-none" sz="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 шейки матки</a:t>
            </a:r>
            <a:endParaRPr lang="en-US" sz="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2989" y="241540"/>
            <a:ext cx="6944264" cy="11104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Определение экспрессии </a:t>
            </a:r>
            <a:r>
              <a:rPr lang="en-US" sz="2000" b="1" dirty="0" smtClean="0"/>
              <a:t>PD-L1</a:t>
            </a:r>
            <a:r>
              <a:rPr lang="ru-RU" sz="2000" b="1" dirty="0" smtClean="0"/>
              <a:t> позволяет </a:t>
            </a:r>
            <a:r>
              <a:rPr lang="ru-RU" sz="2000" b="1" dirty="0"/>
              <a:t>выделить группу </a:t>
            </a:r>
            <a:r>
              <a:rPr lang="ru-RU" sz="2000" b="1" dirty="0" smtClean="0"/>
              <a:t>пациентов, для которых терапия </a:t>
            </a:r>
            <a:r>
              <a:rPr lang="ru-RU" sz="2000" b="1" dirty="0" err="1"/>
              <a:t>пембролизумабом</a:t>
            </a:r>
            <a:r>
              <a:rPr lang="ru-RU" sz="2000" b="1" dirty="0"/>
              <a:t> </a:t>
            </a:r>
            <a:r>
              <a:rPr lang="ru-RU" sz="2000" b="1" dirty="0" smtClean="0"/>
              <a:t>будет наиболее эффективна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9319" y="6632673"/>
            <a:ext cx="70551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/>
              <a:t>1. Инструкция по медицинскому применению ЛС </a:t>
            </a:r>
            <a:r>
              <a:rPr lang="ru-RU" sz="800" dirty="0" err="1"/>
              <a:t>Китруда</a:t>
            </a:r>
            <a:r>
              <a:rPr lang="ru-RU" sz="800" dirty="0"/>
              <a:t> (государственный реестр лекарственных средств, http://www.ndda.kz.; дата доступа: 04.05.2023 г</a:t>
            </a:r>
            <a:r>
              <a:rPr lang="ru-RU" sz="800" dirty="0" smtClean="0"/>
              <a:t>.) 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77441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solidFill>
                  <a:srgbClr val="006666"/>
                </a:solidFill>
              </a:rPr>
              <a:t>О</a:t>
            </a:r>
            <a:r>
              <a:rPr lang="ru-RU" dirty="0">
                <a:solidFill>
                  <a:srgbClr val="006666"/>
                </a:solidFill>
              </a:rPr>
              <a:t>пределение экспрессии </a:t>
            </a:r>
            <a:r>
              <a:rPr lang="en-US" dirty="0">
                <a:solidFill>
                  <a:srgbClr val="006666"/>
                </a:solidFill>
              </a:rPr>
              <a:t>PD-L1</a:t>
            </a:r>
            <a:r>
              <a:rPr lang="ru-RU" dirty="0">
                <a:solidFill>
                  <a:srgbClr val="006666"/>
                </a:solidFill>
              </a:rPr>
              <a:t> в клинической практике</a:t>
            </a:r>
          </a:p>
        </p:txBody>
      </p:sp>
      <p:pic>
        <p:nvPicPr>
          <p:cNvPr id="3" name="Picture 2" descr="\\gamma\users\togtabaeva\Desktop\R-Pharm\Logo_все бренды\r-pharm_logo_ква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726" y="6443196"/>
            <a:ext cx="416274" cy="41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269" y="5138729"/>
            <a:ext cx="1451057" cy="1449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790" y="5138729"/>
            <a:ext cx="1436647" cy="14366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8" y="5138731"/>
            <a:ext cx="1449763" cy="1449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2" y="5138731"/>
            <a:ext cx="1451057" cy="1449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51" y="5151842"/>
            <a:ext cx="1423534" cy="14235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32" y="5141079"/>
            <a:ext cx="1447412" cy="1447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830" y="5138728"/>
            <a:ext cx="1437929" cy="14366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48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gamma\users\togtabaeva\Desktop\R-Pharm\Logo_все бренды\r-pharm_logo_ква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544" y="6359311"/>
            <a:ext cx="500456" cy="49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011514" y="6596390"/>
            <a:ext cx="1751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KZ-KEY-00454</a:t>
            </a:r>
            <a:r>
              <a:rPr lang="ru-RU" sz="1100" dirty="0" smtClean="0"/>
              <a:t>; 05.2023</a:t>
            </a:r>
            <a:endParaRPr lang="ru-RU" sz="11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0040" y="111908"/>
            <a:ext cx="11058202" cy="9491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Место </a:t>
            </a:r>
            <a:r>
              <a:rPr lang="en-US" sz="2800" b="1" dirty="0">
                <a:solidFill>
                  <a:schemeClr val="tx1"/>
                </a:solidFill>
              </a:rPr>
              <a:t>PD-L1 </a:t>
            </a:r>
            <a:r>
              <a:rPr lang="ru-RU" sz="2800" b="1" dirty="0">
                <a:solidFill>
                  <a:schemeClr val="tx1"/>
                </a:solidFill>
              </a:rPr>
              <a:t>в панели предиктивных маркеров для выбора терапии </a:t>
            </a:r>
            <a:r>
              <a:rPr lang="ru-RU" sz="2800" b="1" dirty="0" smtClean="0">
                <a:solidFill>
                  <a:schemeClr val="tx1"/>
                </a:solidFill>
              </a:rPr>
              <a:t>Немелкоклеточного рака легких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6" y="1439385"/>
            <a:ext cx="6272361" cy="519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1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rgbClr val="006666"/>
                </a:solidFill>
              </a:rPr>
              <a:t>Программа диагностики </a:t>
            </a:r>
            <a:r>
              <a:rPr lang="en-US" sz="6000" b="1" dirty="0">
                <a:solidFill>
                  <a:srgbClr val="006666"/>
                </a:solidFill>
              </a:rPr>
              <a:t>PDL-</a:t>
            </a:r>
            <a:r>
              <a:rPr lang="ru-RU" sz="6000" b="1" dirty="0" err="1" smtClean="0">
                <a:solidFill>
                  <a:srgbClr val="006666"/>
                </a:solidFill>
              </a:rPr>
              <a:t>экспре</a:t>
            </a:r>
            <a:r>
              <a:rPr lang="en-US" sz="6000" b="1" dirty="0" smtClean="0">
                <a:solidFill>
                  <a:srgbClr val="006666"/>
                </a:solidFill>
              </a:rPr>
              <a:t>c</a:t>
            </a:r>
            <a:r>
              <a:rPr lang="ru-RU" sz="6000" b="1" dirty="0" smtClean="0">
                <a:solidFill>
                  <a:srgbClr val="006666"/>
                </a:solidFill>
              </a:rPr>
              <a:t>сии </a:t>
            </a:r>
            <a:r>
              <a:rPr lang="ru-RU" sz="6000" b="1" dirty="0">
                <a:solidFill>
                  <a:srgbClr val="006666"/>
                </a:solidFill>
              </a:rPr>
              <a:t>в РК</a:t>
            </a:r>
          </a:p>
        </p:txBody>
      </p:sp>
      <p:pic>
        <p:nvPicPr>
          <p:cNvPr id="5" name="Picture 2" descr="\\gamma\users\togtabaeva\Desktop\R-Pharm\Logo_все бренды\r-pharm_logo_ква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920" y="5922420"/>
            <a:ext cx="762000" cy="75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269" y="5138729"/>
            <a:ext cx="1451057" cy="1449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790" y="5138729"/>
            <a:ext cx="1436647" cy="14366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8" y="5138731"/>
            <a:ext cx="1449763" cy="1449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2" y="5138731"/>
            <a:ext cx="1451057" cy="1449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51" y="5151842"/>
            <a:ext cx="1423534" cy="14235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32" y="5141079"/>
            <a:ext cx="1447412" cy="1447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830" y="5138728"/>
            <a:ext cx="1437929" cy="14366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71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62708" y="576416"/>
            <a:ext cx="11318183" cy="378565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ответственности за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использования.</a:t>
            </a:r>
          </a:p>
          <a:p>
            <a:pPr algn="just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информация представлена в качестве профессиональной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медицинских работников и отображает мнение докладчика, которое может не совпадать с мнением ТОО Р-Фарм Казахстан и/или МСД (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Merck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Уайтхауз Стейшн, Нью-Джерси, США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и/или их аффилированных лиц. ТОО Р-Фарм Казахстан и МСД не рекомендуют использовать препарат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Китруда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по назначению.</a:t>
            </a:r>
          </a:p>
          <a:p>
            <a:pPr algn="just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силу нормативных требований, утвержденные показания к применению в разных странах могут отличаться. Перед назначением лекарственных средств пациентам, ознакомьтесь, пожалуйста, с зарегистрированными в Вашей стране показаниями к их применению. Полная информация о показаниях к применению может быть предоставлена на основании запроса.</a:t>
            </a:r>
          </a:p>
          <a:p>
            <a:pPr algn="just">
              <a:defRPr/>
            </a:pP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финансовой информации.</a:t>
            </a:r>
          </a:p>
          <a:p>
            <a:pPr algn="just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Настоящим лектор подтверждает, что он(а) получает гонорары за консультационные услуги в области научной и педагогической деятельности (образовательные услуги, научные статьи, участие в экспертных советах, участие в научных исследованиях) от следующих компании: МСД (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Шеринг-Плау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Сентрал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АГ) и ТОО «Р-Фарм Казахстан». Адрес электронной почты для получения медицинской информации: </a:t>
            </a:r>
            <a:r>
              <a:rPr lang="en-GB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rpharm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2" descr="MSD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44" y="6480068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\\gamma\users\togtabaeva\Desktop\R-Pharm\Logo_все бренды\r-pharm_logo_ква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544" y="6359311"/>
            <a:ext cx="500456" cy="49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281353" y="239150"/>
            <a:ext cx="11760591" cy="6120161"/>
          </a:xfrm>
          <a:prstGeom prst="frame">
            <a:avLst>
              <a:gd name="adj1" fmla="val 188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6844" y="4564711"/>
            <a:ext cx="11318183" cy="2131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материал предназначен исключительно для медицинских работников и для демонстрации во время специализированных медицинских/научных мероприятий. Перед применением любого лекарственного средства, упомянутого в данном материале, ознакомьтесь, пожалуйста, с полным текстом инструкции по медицинскому применению. 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MSD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рекомендует использовать продукцию для целей, отличных от описанных в инструкции по медицинскому применению.</a:t>
            </a:r>
          </a:p>
          <a:p>
            <a:pPr marL="180975"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11514" y="6596390"/>
            <a:ext cx="1751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KZ-KEY-00454</a:t>
            </a:r>
            <a:r>
              <a:rPr lang="ru-RU" sz="1100" dirty="0" smtClean="0"/>
              <a:t>; 05.2023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4837870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49969" y="6518063"/>
            <a:ext cx="776271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1. Инструкция по медицинскому применению ЛС </a:t>
            </a:r>
            <a:r>
              <a:rPr lang="ru-RU" sz="900" dirty="0" err="1"/>
              <a:t>Китруда</a:t>
            </a:r>
            <a:r>
              <a:rPr lang="ru-RU" sz="900" dirty="0"/>
              <a:t> (государственный реестр лекарственных средств, http://www.ndda.kz.; дата доступа: 04.05.2023 г.)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5" y="6374921"/>
            <a:ext cx="806919" cy="43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8445" y="484257"/>
            <a:ext cx="1203166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Торговое название: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Китруда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непатентованное название: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Пембролизумаб.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применению: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 </a:t>
            </a:r>
            <a:r>
              <a:rPr lang="ru-RU" sz="1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Китруда</a:t>
            </a:r>
            <a:r>
              <a:rPr lang="ru-RU" sz="1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качестве </a:t>
            </a:r>
            <a:r>
              <a:rPr lang="ru-RU" sz="1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монотерапии</a:t>
            </a:r>
            <a:r>
              <a:rPr lang="ru-RU" sz="1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показан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неоперабельной или метастатической меланомы у взрослых пациентов; в качестве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адъювантной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терапии при меланоме III стадии с вовлечением лимфатических узлов после выполнения полной резекции у взрослых пациентов;  метастатического немелкоклеточного рака легкого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экспрессией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‑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опухолевыми клетками, при отсутствии мутаций в генах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эпидермального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фактора роста (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EGFR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или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киназы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анапластической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лимфомы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 взрослых пациентов в качестве 1-й линии терапии; местно-распространённого или метастатического немелкоклеточного рака лёгкого (НМРЛ) у взрослых пациентов с экспрессией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‑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 1% опухолевыми клетками, ранее получавших как минимум один курс химиотерапии, При наличии мутаций в генах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EGFR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пациенты должны получить соответствующую специфическую терапию прежде, чем им будет назначено лечение препаратом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Китруда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рецидивирующей или рефрактерной  классической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лимфомы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Ходжкина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кЛХ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 взрослых и детей в возрасте от 3 лет, с неудачным исходом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аутологичной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трансплантации стволовых клеток (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АутоТСК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или после как минимум двух предшествующих терапий при невозможности проведения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АутоТСК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местно-распространенной или метастатической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уротелиальной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карциномы у взрослых пациентов, ранее получавших химиотерапию, включающую препараты платины; местно-распространенной или метастатической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уротелиальной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карциномы у взрослых пациентов, при невозможности проведения химиотерапии, включающей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цисплатин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экспрессией PD-L1 [Комбинированный показатель позитивности (КПП (CPS)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 10] в опухоли, определяемой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валидированным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тестом, или при невозможности проведения химиотерапии, включающей препараты платины, независимо от статуса экспрессии PD-L1; в 1-ой линии терапии метастатической или неоперабельной рецидивирующей плоскоклеточной карциномы головы и шеи (ПРГШ) у взрослых пациентов с экспрессией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CPS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1, в качестве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монотерапии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в сочетании с химиотерапией платиной и 5-фторурацилом (5-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рецидивирующего или метастатического плоскоклеточного рака головы и шеи (ПРГШ) у взрослых пациентов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экспрессией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‑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 50% опухолевыми клетками, при прогрессировании в ходе химиотерапии, включающей препараты платины, или после нее; в 1-ой линии терапии распространенного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колоректального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рака с высоким уровнем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микросателлитной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нестабильности (MSI-H) или нарушениями в системе репарации ДНК (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dMMR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 взрослых. 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 </a:t>
            </a:r>
            <a:r>
              <a:rPr lang="ru-RU" sz="1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Китруда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составе комбинированной терапии</a:t>
            </a:r>
            <a:r>
              <a:rPr lang="ru-RU" sz="1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показан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взрослых пациентов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1‑ой линии терапии в комбинации с химиотерапией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пеметрекседом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препаратом платины – при метастатическом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неплоскоклеточном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немелкоклеточном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раке легкого (НМРЛ), при отсутствии мутаций в генах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эпидермального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фактора роста (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EGFR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или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киназы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анапластической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лимфомы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в 1‑ой линии терапии в комбинации с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карбоплатином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паклитакселом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либо альбумин-стабилизированным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нанодисперсным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паклитакселом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метастатическом плоскоклеточном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немелкоклеточном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раке легкого (НМРЛ); в 1‑ой линии терапии в комбинации с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акситинибом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при распространённом почечно-клеточном раке (ПКР); в 1‑ой линии в комбинации с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ленватинибом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 распространенном </a:t>
            </a:r>
            <a:r>
              <a:rPr lang="x-non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ПКР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 1-ой  линии терапии в комбинации с химиотерапией препаратом платины и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фторпиримидином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местнораспространенном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неоперабельном или метастатическом раке пищевода или HER-2-отрицательной аденокарциномой желудочно-пищеводного перехода с экспрессией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CPS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10; с химиотерапией при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местнораспространенном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неоперабельном или метастатическом тройном негативном раке молочной железы (ТНРМЖ) с наличием экспрессии PD-L1 в опухоли (CPS ≥ 10) у ранее не получавших предшествующую химиотерапию по поводу метастатического заболевания;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неоадъювантной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химиотерапией и последующей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адъювантной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терапией в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монорежиме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хирургического вмешательства, при местно-распространенном или раннем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ТНРМЖ с высоким риском рецидив</a:t>
            </a:r>
            <a:r>
              <a:rPr lang="x-non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 комбинации с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ленватинибом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распространенном или рецидивирующем раке эндометрия с прогрессированием заболевания пациентам после предшествующей платиносодержащей терапии, которым не показаны хирургическое лечение или лучевая терапия</a:t>
            </a:r>
            <a:r>
              <a:rPr lang="x-non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химиотерапией с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бевацизумабом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без него при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персистирующем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рецидивирующем или метастазирующем раке шейки матки с наличием экспрессии PD-L1 с CPS ≥ 1</a:t>
            </a:r>
            <a:r>
              <a:rPr lang="x-non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Гиперчувствительность тяжелой степени к действующему веществу или любому из вспомогательных веществ, входящих в состав препарата..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действия: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иммуноопосредованные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нежелательные реакции: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иммуноопосредованный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пневмонит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иммуноопосредованный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колит,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иммуноопосредованный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гепатит,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иммунопосредованный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нефрит,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иммуноопосредованные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кожные реакции,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иммуноопосредованные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эндокринопатии, включая недостаточность коры надпочечников,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иммуноопосредованный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гипофизит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сахарный диабет 1 типа, нарушения функции щитовидной железы, и другие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иммуноопосредованные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нежелательные реакции. Большинство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иммуноопосредованных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нежелательных реакций, возникающих во время лечения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пембролизумабом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были обратимы и контролировались посредством временной отмены терапии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пембролизумабом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применения кортикостероидов и/или симптоматической терапии.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Иммуноопосредованные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нежелательные реакции также возникали после завершения терапии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пембролизумабом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Иммуноопосредованные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нежелательные реакции, затрагивающие более одной системы органов, могут развиваться одновременно. При подозрении на развитие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иммуноопосредованных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побочных реакций необходимо выяснить этиологию заболевания и исключить другие причины заболевания. Основываясь на тяжести побочной реакции, следует приостановить терапию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пембролизумабом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назначить кортикостероидные препараты. Нежелательные реакции, которые, насколько известно, возникают при назначении только пембролизумаба или только химиотерапии, могут возникать во время лечения данными лекарственными препаратами в комбинации.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отпуска из аптек: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рецепту.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Держатель Регистрационного удостоверения: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Шеринг-Плау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Сентрал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АГ, Швейцария.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Вейштрассе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П.О.Бокс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СН-6000, Люцерн 6, Швейцария. Т.+ 4141 4181719. Ф.+ 4141 4181727.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info@merck.com.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возникновении нежелательных лекарственных реакций обращаться к медицинскому работнику, фармацевтическому работнику или напрямую в информационную базу данных по нежелательным реакциям (действиям) на лекарственные препараты, включая сообщения о неэффективности лекарственных препаратов: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РГП на ПХВ «Национальный центр экспертизы лекарственных средств и медицинских изделий» Комитета медицинского и фармацевтического контроля Министерства здравоохранения Республики Казахстан,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ndda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kz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ТОО «АНКОР Персонал Центральная Азия»,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г.Алматы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пр.Достык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38,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бизнеc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-центр “Кен Дала”, 3 этаж, офис 302С. Тел: +7 (727) 330-42-66. факс: +7 (727) 259-80-90. dpoccis2@merck.com.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дополнительной информацией обращайтесь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Группа компаний «Р-Фарм». Адрес: 050059, Казахстан, Алматы, пр. Аль-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Фараби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17/1, ПФЦ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Нурлы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-Тау блок 5Б, 13 этаж/ тел.: +7 (727) 325-01-00,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info@rpharm.ru,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www.rpharm.ru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материал предназначен исключительно для медицинских работников и может распространяться только во время специализированных медицинских/научных мероприятий или использоваться для печати в специализированных медицинских журналах (изданиях). Перед применением любого лекарственного средства, упомянутого в данном материале, ознакомьтесь, пожалуйста, с полным текстом инструкции по медицинскому применению.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9781" y="65354"/>
            <a:ext cx="11852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Выборочная информация по безопасности лекарственного препарата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Китруда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SSI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супер-короткая версия) в соответствии с одобренной в РК инструкцией. Номер приказа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N060141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Дата приказа: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/>
          </a:p>
        </p:txBody>
      </p:sp>
      <p:pic>
        <p:nvPicPr>
          <p:cNvPr id="11" name="Picture 2" descr="\\gamma\users\togtabaeva\Desktop\R-Pharm\Logo_все бренды\r-pharm_logo_квад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94" y="6478438"/>
            <a:ext cx="380906" cy="3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176486" y="6637424"/>
            <a:ext cx="1751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KZ-KEY-00454</a:t>
            </a:r>
            <a:r>
              <a:rPr lang="ru-RU" sz="1100" dirty="0" smtClean="0"/>
              <a:t>; 05.2023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6434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" y="111907"/>
            <a:ext cx="11058202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Уход от иммунного ответа посредством регулирования активности сигнальных путей точек иммунного контроля, включая </a:t>
            </a:r>
            <a:r>
              <a:rPr lang="en-US" sz="3200" b="1" dirty="0">
                <a:solidFill>
                  <a:schemeClr val="tx1"/>
                </a:solidFill>
              </a:rPr>
              <a:t>PD-1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393940" y="1925177"/>
            <a:ext cx="4367591" cy="281935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Недавние исследования показали, что </a:t>
            </a:r>
            <a:r>
              <a:rPr lang="en-US" sz="1400" b="1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PD-1</a:t>
            </a:r>
            <a:r>
              <a:rPr lang="en-US" sz="1400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точкой иммунного контроля, которую опухолевые клетки используют для ускользания от противоопухолевого иммунологического контроля.</a:t>
            </a:r>
            <a:endParaRPr lang="en-US" sz="1400" dirty="0">
              <a:solidFill>
                <a:srgbClr val="0506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400" dirty="0">
              <a:solidFill>
                <a:srgbClr val="0506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400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Опухолевые клетки экспрессируют </a:t>
            </a:r>
            <a:r>
              <a:rPr lang="en-US" sz="1400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PD-L1 </a:t>
            </a:r>
            <a:r>
              <a:rPr lang="ru-RU" sz="1400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400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PD-L2 </a:t>
            </a:r>
            <a:r>
              <a:rPr lang="ru-RU" sz="1400" dirty="0" err="1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лиганды</a:t>
            </a:r>
            <a:r>
              <a:rPr lang="ru-RU" sz="1400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которые связываются с </a:t>
            </a:r>
            <a:r>
              <a:rPr lang="en-US" sz="1400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PD-1 </a:t>
            </a:r>
            <a:r>
              <a:rPr lang="ru-RU" sz="1400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рецепторами на Т-клетках, инактивируя их, что позволяет опухолевым клеткам избегать иммунного ответа</a:t>
            </a:r>
            <a:r>
              <a:rPr lang="en-US" sz="1400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506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6064370" y="2123584"/>
            <a:ext cx="4581186" cy="24225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Связывание </a:t>
            </a:r>
            <a:r>
              <a:rPr lang="en-US" sz="1400" b="1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PD-1</a:t>
            </a:r>
            <a:r>
              <a:rPr lang="en-US" sz="1400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рецептора с </a:t>
            </a:r>
            <a:r>
              <a:rPr lang="ru-RU" sz="1400" dirty="0" err="1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лигандами</a:t>
            </a:r>
            <a:r>
              <a:rPr lang="ru-RU" sz="1400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PD-L1 </a:t>
            </a:r>
            <a:r>
              <a:rPr lang="ru-RU" sz="1400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400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PD-L2</a:t>
            </a:r>
            <a:r>
              <a:rPr lang="ru-RU" sz="1400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снижает Т-клеточную активность.</a:t>
            </a:r>
          </a:p>
          <a:p>
            <a:pPr marL="0" indent="0" algn="just">
              <a:buNone/>
            </a:pPr>
            <a:endParaRPr lang="ru-RU" sz="1400" dirty="0">
              <a:solidFill>
                <a:srgbClr val="0506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b="1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PD-L1</a:t>
            </a:r>
            <a:r>
              <a:rPr lang="en-US" sz="1400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экспрессируется многими опухолевыми клетками и может угнетать </a:t>
            </a:r>
            <a:r>
              <a:rPr lang="ru-RU" sz="1400" dirty="0" err="1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опухолеспецифичную</a:t>
            </a:r>
            <a:r>
              <a:rPr lang="ru-RU" sz="1400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активность Т-клеток.</a:t>
            </a:r>
          </a:p>
          <a:p>
            <a:pPr algn="just"/>
            <a:endParaRPr lang="ru-RU" sz="1400" dirty="0">
              <a:solidFill>
                <a:srgbClr val="0506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b="1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PD-L2</a:t>
            </a:r>
            <a:r>
              <a:rPr lang="en-US" sz="1400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способствует ускользанию опухолевых клеток от иммунного ответа.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075" y="5497507"/>
            <a:ext cx="27350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PD-1 = </a:t>
            </a:r>
            <a:r>
              <a:rPr lang="ru-RU" sz="1000" dirty="0"/>
              <a:t>рецептор программированной гибели;</a:t>
            </a:r>
          </a:p>
          <a:p>
            <a:r>
              <a:rPr lang="en-US" sz="1000" dirty="0"/>
              <a:t>PD-L1 = </a:t>
            </a:r>
            <a:r>
              <a:rPr lang="ru-RU" sz="1000" dirty="0"/>
              <a:t>лиганд программированной гибели 1;</a:t>
            </a:r>
            <a:r>
              <a:rPr lang="en-US" sz="1000" dirty="0"/>
              <a:t> </a:t>
            </a:r>
          </a:p>
          <a:p>
            <a:r>
              <a:rPr lang="en-US" sz="1000" dirty="0"/>
              <a:t>PD-L2 =</a:t>
            </a:r>
            <a:r>
              <a:rPr lang="ru-RU" sz="1000" dirty="0"/>
              <a:t> лиганд программированной гибели 2;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075" y="6400906"/>
            <a:ext cx="87648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Pardoll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DM. The blockade of immune checkpoints in cancer immunotherapy. Nat Rev Cancer. 2012; 12(4): 252-264</a:t>
            </a:r>
          </a:p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Quezada SA,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Peggs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KS. Exploiting CTLA-4, PD-1 and PD-L1 to reactivate the host immune response against cancer. Brit J Cancer 2013; 10 8(8): 1560-1565. Keir ME, Butte MJ, Freeman GJ, et al. PD-1 and its ligands in tolerance and immunity.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Immunol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2008; 26: 677-704</a:t>
            </a:r>
            <a:endParaRPr lang="ru-RU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\\gamma\users\togtabaeva\Desktop\R-Pharm\Logo_все бренды\r-pharm_logo_ква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544" y="6359311"/>
            <a:ext cx="500456" cy="49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011514" y="6596390"/>
            <a:ext cx="1751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KZ-KEY-00454</a:t>
            </a:r>
            <a:r>
              <a:rPr lang="ru-RU" sz="1100" dirty="0" smtClean="0"/>
              <a:t>; 05.2023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7768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gamma\users\togtabaeva\Desktop\R-Pharm\Logo_все бренды\r-pharm_logo_ква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544" y="6359311"/>
            <a:ext cx="500456" cy="49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011514" y="6596390"/>
            <a:ext cx="1751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KZ-KEY-00454</a:t>
            </a:r>
            <a:r>
              <a:rPr lang="ru-RU" sz="1100" dirty="0" smtClean="0"/>
              <a:t>; 05.2023</a:t>
            </a:r>
            <a:endParaRPr lang="ru-RU" sz="11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20040" y="111907"/>
            <a:ext cx="11058202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Блокирование сигнального пути PD-1 – основной механизм ускользания опухоли от иммунного ответа</a:t>
            </a:r>
          </a:p>
        </p:txBody>
      </p:sp>
      <p:pic>
        <p:nvPicPr>
          <p:cNvPr id="1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9404" t="31433" r="20433" b="7788"/>
          <a:stretch/>
        </p:blipFill>
        <p:spPr>
          <a:xfrm>
            <a:off x="1275300" y="1437470"/>
            <a:ext cx="8797168" cy="4996581"/>
          </a:xfrm>
          <a:prstGeom prst="rect">
            <a:avLst/>
          </a:prstGeom>
        </p:spPr>
      </p:pic>
      <p:sp>
        <p:nvSpPr>
          <p:cNvPr id="15" name="TextBox 46"/>
          <p:cNvSpPr txBox="1">
            <a:spLocks noChangeArrowheads="1"/>
          </p:cNvSpPr>
          <p:nvPr/>
        </p:nvSpPr>
        <p:spPr bwMode="auto">
          <a:xfrm>
            <a:off x="58738" y="6593355"/>
            <a:ext cx="8180387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37424A"/>
                </a:solidFill>
              </a:rPr>
              <a:t> </a:t>
            </a:r>
            <a:r>
              <a:rPr lang="ru-RU" altLang="ru-RU" sz="800" dirty="0" err="1">
                <a:solidFill>
                  <a:srgbClr val="37424A"/>
                </a:solidFill>
              </a:rPr>
              <a:t>Pardoll</a:t>
            </a:r>
            <a:r>
              <a:rPr lang="ru-RU" altLang="ru-RU" sz="800" dirty="0">
                <a:solidFill>
                  <a:srgbClr val="37424A"/>
                </a:solidFill>
              </a:rPr>
              <a:t> DM. </a:t>
            </a:r>
            <a:r>
              <a:rPr lang="ru-RU" altLang="ru-RU" sz="800" i="1" dirty="0" err="1">
                <a:solidFill>
                  <a:srgbClr val="37424A"/>
                </a:solidFill>
              </a:rPr>
              <a:t>Nat</a:t>
            </a:r>
            <a:r>
              <a:rPr lang="ru-RU" altLang="ru-RU" sz="800" i="1" dirty="0">
                <a:solidFill>
                  <a:srgbClr val="37424A"/>
                </a:solidFill>
              </a:rPr>
              <a:t> </a:t>
            </a:r>
            <a:r>
              <a:rPr lang="ru-RU" altLang="ru-RU" sz="800" i="1" dirty="0" err="1">
                <a:solidFill>
                  <a:srgbClr val="37424A"/>
                </a:solidFill>
              </a:rPr>
              <a:t>Rev</a:t>
            </a:r>
            <a:r>
              <a:rPr lang="ru-RU" altLang="ru-RU" sz="800" i="1" dirty="0">
                <a:solidFill>
                  <a:srgbClr val="37424A"/>
                </a:solidFill>
              </a:rPr>
              <a:t> </a:t>
            </a:r>
            <a:r>
              <a:rPr lang="ru-RU" altLang="ru-RU" sz="800" i="1" dirty="0" err="1">
                <a:solidFill>
                  <a:srgbClr val="37424A"/>
                </a:solidFill>
              </a:rPr>
              <a:t>Cancer</a:t>
            </a:r>
            <a:r>
              <a:rPr lang="ru-RU" altLang="ru-RU" sz="800" i="1" dirty="0">
                <a:solidFill>
                  <a:srgbClr val="37424A"/>
                </a:solidFill>
              </a:rPr>
              <a:t>.</a:t>
            </a:r>
            <a:r>
              <a:rPr lang="ru-RU" altLang="ru-RU" sz="800" dirty="0">
                <a:solidFill>
                  <a:srgbClr val="37424A"/>
                </a:solidFill>
              </a:rPr>
              <a:t> 2012;12(4):252–264.  </a:t>
            </a:r>
          </a:p>
        </p:txBody>
      </p:sp>
    </p:spTree>
    <p:extLst>
      <p:ext uri="{BB962C8B-B14F-4D97-AF65-F5344CB8AC3E}">
        <p14:creationId xmlns:p14="http://schemas.microsoft.com/office/powerpoint/2010/main" val="38855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gamma\users\togtabaeva\Desktop\R-Pharm\Logo_все бренды\r-pharm_logo_ква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544" y="6359311"/>
            <a:ext cx="500456" cy="49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011514" y="6596390"/>
            <a:ext cx="1751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KZ-KEY-00454</a:t>
            </a:r>
            <a:r>
              <a:rPr lang="ru-RU" sz="1100" dirty="0" smtClean="0"/>
              <a:t>; 05.2023</a:t>
            </a:r>
            <a:endParaRPr lang="ru-RU" sz="11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0040" y="111907"/>
            <a:ext cx="11058202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Блокирование PD-1/</a:t>
            </a:r>
            <a:r>
              <a:rPr lang="en-US" sz="3200" b="1" dirty="0">
                <a:solidFill>
                  <a:schemeClr val="tx1"/>
                </a:solidFill>
              </a:rPr>
              <a:t>PD-L1</a:t>
            </a:r>
            <a:r>
              <a:rPr lang="ru-RU" sz="3200" b="1" dirty="0">
                <a:solidFill>
                  <a:schemeClr val="tx1"/>
                </a:solidFill>
              </a:rPr>
              <a:t> –  патогенетический механизм активации противоопухолевого иммунного ответа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67608" y="1772817"/>
            <a:ext cx="7185992" cy="3656141"/>
          </a:xfrm>
          <a:prstGeom prst="rect">
            <a:avLst/>
          </a:prstGeom>
        </p:spPr>
      </p:pic>
      <p:sp>
        <p:nvSpPr>
          <p:cNvPr id="8" name="TextBox 46"/>
          <p:cNvSpPr txBox="1">
            <a:spLocks noChangeArrowheads="1"/>
          </p:cNvSpPr>
          <p:nvPr/>
        </p:nvSpPr>
        <p:spPr bwMode="auto">
          <a:xfrm>
            <a:off x="-31436" y="6608655"/>
            <a:ext cx="6135290" cy="1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6" rIns="68573" bIns="34286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Pardoll</a:t>
            </a:r>
            <a:r>
              <a:rPr lang="ru-RU" altLang="ru-RU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DM. </a:t>
            </a:r>
            <a:r>
              <a:rPr lang="ru-RU" altLang="ru-RU" sz="8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  <a:r>
              <a:rPr lang="ru-RU" altLang="ru-RU" sz="8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8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ru-RU" altLang="ru-RU" sz="8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8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ru-RU" altLang="ru-RU" sz="8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2012;12(4):252–264.  </a:t>
            </a:r>
          </a:p>
        </p:txBody>
      </p:sp>
    </p:spTree>
    <p:extLst>
      <p:ext uri="{BB962C8B-B14F-4D97-AF65-F5344CB8AC3E}">
        <p14:creationId xmlns:p14="http://schemas.microsoft.com/office/powerpoint/2010/main" val="11141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/>
          <p:cNvSpPr txBox="1">
            <a:spLocks/>
          </p:cNvSpPr>
          <p:nvPr/>
        </p:nvSpPr>
        <p:spPr>
          <a:xfrm>
            <a:off x="-1" y="1160289"/>
            <a:ext cx="3915177" cy="20928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1132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05188" algn="l"/>
              </a:tabLst>
              <a:defRPr lang="en-US" sz="2300" b="1" cap="none" baseline="0">
                <a:solidFill>
                  <a:schemeClr val="accent2">
                    <a:lumMod val="75000"/>
                    <a:lumOff val="25000"/>
                  </a:schemeClr>
                </a:solidFill>
                <a:ea typeface="ＭＳ Ｐゴシック" pitchFamily="34" charset="-128"/>
                <a:cs typeface="Arial"/>
              </a:defRPr>
            </a:lvl1pPr>
          </a:lstStyle>
          <a:p>
            <a:pPr algn="ctr"/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Пембролизумаб</a:t>
            </a:r>
            <a:r>
              <a:rPr lang="ru-RU" alt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блокирует рецептор PD-1 на </a:t>
            </a:r>
          </a:p>
          <a:p>
            <a:pPr algn="ctr"/>
            <a:r>
              <a:rPr lang="ru-RU" alt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Т-лимфоците, что сохраняет эффективность </a:t>
            </a:r>
          </a:p>
          <a:p>
            <a:pPr algn="ctr"/>
            <a:r>
              <a:rPr lang="ru-RU" alt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Т-лимфоцита по отношению к опухолевой клетке</a:t>
            </a:r>
            <a:r>
              <a:rPr lang="en-US" alt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иммунном ответе, а также сохраняет эффекторные функции Т-клеток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939" y="-75959"/>
            <a:ext cx="8076643" cy="698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\\gamma\users\togtabaeva\Desktop\R-Pharm\Logo_все бренды\r-pharm_logo_ква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544" y="6409244"/>
            <a:ext cx="500456" cy="49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646323"/>
            <a:ext cx="1751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KZ-KEY-00454</a:t>
            </a:r>
            <a:r>
              <a:rPr lang="ru-RU" sz="1100" dirty="0" smtClean="0"/>
              <a:t>; 05.2023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944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gamma\users\togtabaeva\Desktop\R-Pharm\Logo_все бренды\r-pharm_logo_ква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544" y="6359311"/>
            <a:ext cx="500456" cy="49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011514" y="6596390"/>
            <a:ext cx="1751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KZ-KEY-00454</a:t>
            </a:r>
            <a:r>
              <a:rPr lang="ru-RU" sz="1100" dirty="0" smtClean="0"/>
              <a:t>; 05.2023</a:t>
            </a:r>
            <a:endParaRPr lang="ru-RU" sz="11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0040" y="111907"/>
            <a:ext cx="11058202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Оценка экспрессии </a:t>
            </a:r>
            <a:r>
              <a:rPr lang="ru-RU" sz="4000" b="1" dirty="0" err="1" smtClean="0">
                <a:solidFill>
                  <a:schemeClr val="tx1"/>
                </a:solidFill>
              </a:rPr>
              <a:t>биомаркеров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30037" y="2372263"/>
            <a:ext cx="11812437" cy="3632709"/>
          </a:xfrm>
        </p:spPr>
        <p:txBody>
          <a:bodyPr>
            <a:noAutofit/>
          </a:bodyPr>
          <a:lstStyle/>
          <a:p>
            <a:pPr algn="just">
              <a:buClrTx/>
            </a:pPr>
            <a:r>
              <a:rPr lang="ru-RU" sz="1600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Биомаркеры помогают точнее охарактеризовать индивидуальный тип опухоли пациента;</a:t>
            </a:r>
            <a:endParaRPr lang="en-US" sz="1600" dirty="0">
              <a:solidFill>
                <a:srgbClr val="0506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</a:pPr>
            <a:r>
              <a:rPr lang="ru-RU" sz="1600" dirty="0" err="1" smtClean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Биомаркеры</a:t>
            </a:r>
            <a:r>
              <a:rPr lang="ru-RU" sz="1600" dirty="0" smtClean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указывают на экспрессию гена и/или наличие мутации;</a:t>
            </a:r>
            <a:endParaRPr lang="en-US" sz="1600" dirty="0">
              <a:solidFill>
                <a:srgbClr val="0506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</a:pPr>
            <a:r>
              <a:rPr lang="ru-RU" sz="1600" dirty="0" smtClean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Диагностические </a:t>
            </a:r>
            <a:r>
              <a:rPr lang="ru-RU" sz="1600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для определения биомаркеров различаются по сложности; при помощи одних можно определить один биомаркер, в то время как другие могут выявлять множество биомаркеров или определять профиль экспрессии генов;</a:t>
            </a:r>
            <a:endParaRPr lang="en-US" sz="1600" dirty="0">
              <a:solidFill>
                <a:srgbClr val="0506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</a:pPr>
            <a:r>
              <a:rPr lang="ru-RU" sz="1600" b="1" dirty="0" err="1" smtClean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Биомаркеры</a:t>
            </a:r>
            <a:r>
              <a:rPr lang="ru-RU" sz="1600" b="1" dirty="0" smtClean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онкологии: </a:t>
            </a:r>
            <a:r>
              <a:rPr lang="en-US" sz="1600" b="1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KRAS, BRAF, EGFR, ALK, </a:t>
            </a:r>
            <a:r>
              <a:rPr lang="ru-RU" sz="1600" b="1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600" b="1" dirty="0" smtClean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HER2</a:t>
            </a:r>
            <a:r>
              <a:rPr lang="ru-RU" sz="1600" b="1" dirty="0" smtClean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PD-L1, c-MET, NRAS </a:t>
            </a:r>
            <a:r>
              <a:rPr lang="ru-RU" sz="1600" b="1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600" b="1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PIK3CA18,26-28</a:t>
            </a:r>
          </a:p>
          <a:p>
            <a:pPr algn="just">
              <a:buClrTx/>
            </a:pPr>
            <a:r>
              <a:rPr lang="ru-RU" sz="1600" dirty="0" err="1" smtClean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Биомаркер</a:t>
            </a:r>
            <a:r>
              <a:rPr lang="en-US" sz="1600" dirty="0" smtClean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PD-L1 </a:t>
            </a:r>
            <a:r>
              <a:rPr lang="ru-RU" sz="1600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косвенно указывать на иммуносупрессию, опосредованную опухолью;</a:t>
            </a:r>
            <a:endParaRPr lang="en-US" sz="1600" dirty="0">
              <a:solidFill>
                <a:srgbClr val="0506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</a:pPr>
            <a:r>
              <a:rPr lang="ru-RU" sz="1600" dirty="0" smtClean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Поскольку </a:t>
            </a:r>
            <a:r>
              <a:rPr lang="ru-RU" sz="1600" dirty="0">
                <a:solidFill>
                  <a:srgbClr val="050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определяемых биомаркеров увеличивается, в будущем может понадобиться обновление протоколов диагностики в клинической практике.</a:t>
            </a:r>
          </a:p>
          <a:p>
            <a:pPr algn="just">
              <a:buClrTx/>
            </a:pPr>
            <a:endParaRPr lang="en-US" sz="1800" dirty="0">
              <a:solidFill>
                <a:srgbClr val="05060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38" y="6442502"/>
            <a:ext cx="82057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KRAS = 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гомолог вирусного онкогена саркомы крыс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Кистен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BRAF = B-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протоонкоген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серин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треониновая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киназа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EGFR = 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рецептор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эпидермального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фактора роста;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 =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киназа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анапластической лимфомы;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HER2 = 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рецептор человеческого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эпидермального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фактора роста 2; с-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= 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мезенхимально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-эпителиального перехода;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NRAS = 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гомолог вирусного онкогена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нейробластомы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v-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PIK3CA = 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фосфатидилинозитол-4,5-бифосфат 3-киназы, каталитическая субъединица альфа</a:t>
            </a:r>
          </a:p>
        </p:txBody>
      </p:sp>
    </p:spTree>
    <p:extLst>
      <p:ext uri="{BB962C8B-B14F-4D97-AF65-F5344CB8AC3E}">
        <p14:creationId xmlns:p14="http://schemas.microsoft.com/office/powerpoint/2010/main" val="33156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gamma\users\togtabaeva\Desktop\R-Pharm\Logo_все бренды\r-pharm_logo_ква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544" y="6359311"/>
            <a:ext cx="500456" cy="49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011514" y="6596390"/>
            <a:ext cx="1751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KZ-KEY-00454</a:t>
            </a:r>
            <a:r>
              <a:rPr lang="ru-RU" sz="1100" dirty="0" smtClean="0"/>
              <a:t>; 05.2023</a:t>
            </a:r>
            <a:endParaRPr lang="ru-RU" sz="11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0040" y="111907"/>
            <a:ext cx="11058202" cy="85425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tx1"/>
                </a:solidFill>
              </a:rPr>
              <a:t>Биомаркеры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914551"/>
              </p:ext>
            </p:extLst>
          </p:nvPr>
        </p:nvGraphicFramePr>
        <p:xfrm>
          <a:off x="1898848" y="1189701"/>
          <a:ext cx="82296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928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Биомаркер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Сигнальный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Клиническое применение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 определения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KRAS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Онкогенный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RAS/RAF/MAPK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Предиктивный и прогностический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</a:t>
                      </a:r>
                      <a:r>
                        <a:rPr lang="ru-RU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мутации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BRAF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Онкогенный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RAS/RAF/MEK/MAPK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Предиктивный и прогностический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</a:t>
                      </a:r>
                      <a:r>
                        <a:rPr lang="ru-RU" sz="11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мутации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EGFR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Онкогенный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EGFR tyrosine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kinase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Предиктивный и прогностический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</a:t>
                      </a:r>
                      <a:r>
                        <a:rPr lang="ru-RU" sz="11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мутации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Онкогенный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RAS/ERK/PI3K/PLC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JAK/STAT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Предиктивный и прогностический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</a:t>
                      </a:r>
                      <a:r>
                        <a:rPr lang="ru-RU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мутации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Онкогенный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HER2 tyrosine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kinase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Предиктивный и прогностический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экспрессии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PD-L1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Иммунно</a:t>
                      </a:r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-опосредованный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PD-1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Предиктивный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экспрессии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PIK3CA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Онкогенный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PI3K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Потенциально</a:t>
                      </a:r>
                      <a:r>
                        <a:rPr lang="ru-RU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редиктивный и прогностический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</a:t>
                      </a:r>
                      <a:r>
                        <a:rPr lang="ru-RU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мутации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C-MET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Онкогенный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c-MET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Потенциально предиктивный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экспрессии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NRAS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Онкогенный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RAS/RAF/MEK/MAPK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Потенциально предиктивный и прогностический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</a:t>
                      </a:r>
                      <a:r>
                        <a:rPr lang="ru-RU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мутации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377822"/>
            <a:ext cx="9877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KRAS =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гомолог вирусного онкогена саркомы крыс </a:t>
            </a:r>
            <a:r>
              <a:rPr lang="ru-RU" sz="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Кистен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 =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саркома крыс; 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 =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быстрорастущая </a:t>
            </a:r>
            <a:r>
              <a:rPr lang="ru-RU" sz="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фибросаркома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MAPK = </a:t>
            </a:r>
            <a:r>
              <a:rPr lang="ru-RU" sz="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митоген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активированная </a:t>
            </a:r>
            <a:r>
              <a:rPr lang="ru-RU" sz="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протеинканаза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BRAF = B-</a:t>
            </a:r>
            <a:r>
              <a:rPr lang="en-US" sz="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протоонкоген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серин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треониновая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киназа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МЕК=МАРК/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 </a:t>
            </a:r>
            <a:r>
              <a:rPr lang="ru-RU" sz="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киназа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EGFR =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рецептор </a:t>
            </a:r>
            <a:r>
              <a:rPr lang="ru-RU" sz="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эпидермального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фактора роста; 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 = </a:t>
            </a:r>
            <a:r>
              <a:rPr lang="ru-RU" sz="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киназа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анапластической лимфомы; 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 = </a:t>
            </a:r>
            <a:r>
              <a:rPr lang="ru-RU" sz="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киназа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регулируемая клеточным сигналом; 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PI3K = </a:t>
            </a:r>
            <a:r>
              <a:rPr lang="ru-RU" sz="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фосфатидилинозитол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3-киназа; 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PLC = </a:t>
            </a:r>
            <a:r>
              <a:rPr lang="ru-RU" sz="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фосфолипаза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С; 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=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ярус </a:t>
            </a:r>
            <a:r>
              <a:rPr lang="ru-RU" sz="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киназа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 =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передатчик сигнала и активатор транскрипции; 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HER2 =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рецептор человеческого </a:t>
            </a:r>
            <a:r>
              <a:rPr lang="ru-RU" sz="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эпидермального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фактора роста 2; 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PD-L1 =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лиганд программированной гибели 1;  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 -1 =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рецептор программированной гибели; с-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=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 </a:t>
            </a:r>
            <a:r>
              <a:rPr lang="ru-RU" sz="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мезенхимально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-эпителиального перехода; 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NRAS =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гомолог вирусного онкогена 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 </a:t>
            </a:r>
            <a:r>
              <a:rPr lang="ru-RU" sz="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нейробластомы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v-</a:t>
            </a:r>
            <a:r>
              <a:rPr lang="en-US" sz="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PIK3CA =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фосфатидилинозитол-4,5-бифосфат 3-киназы, каталитическая субъединица альфа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98848" y="1189701"/>
            <a:ext cx="8229600" cy="463296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3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gamma\users\togtabaeva\Desktop\R-Pharm\Logo_все бренды\r-pharm_logo_ква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544" y="6359311"/>
            <a:ext cx="500456" cy="49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011514" y="6596390"/>
            <a:ext cx="1751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KZ-KEY-00454</a:t>
            </a:r>
            <a:r>
              <a:rPr lang="ru-RU" sz="1100" dirty="0" smtClean="0"/>
              <a:t>; 05.2023</a:t>
            </a:r>
            <a:endParaRPr lang="ru-RU" sz="11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0040" y="111907"/>
            <a:ext cx="11058202" cy="85425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Экспрессия </a:t>
            </a:r>
            <a:r>
              <a:rPr lang="en-US" sz="4000" b="1" dirty="0">
                <a:solidFill>
                  <a:schemeClr val="tx1"/>
                </a:solidFill>
              </a:rPr>
              <a:t>PD-L1 </a:t>
            </a:r>
            <a:r>
              <a:rPr lang="ru-RU" sz="4000" b="1" dirty="0">
                <a:solidFill>
                  <a:schemeClr val="tx1"/>
                </a:solidFill>
              </a:rPr>
              <a:t>в различных типах </a:t>
            </a:r>
            <a:r>
              <a:rPr lang="ru-RU" sz="4000" b="1" dirty="0" smtClean="0">
                <a:solidFill>
                  <a:schemeClr val="tx1"/>
                </a:solidFill>
              </a:rPr>
              <a:t>опухолей</a:t>
            </a:r>
            <a:endParaRPr lang="ru-RU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61814310"/>
              </p:ext>
            </p:extLst>
          </p:nvPr>
        </p:nvGraphicFramePr>
        <p:xfrm>
          <a:off x="1769177" y="1282532"/>
          <a:ext cx="8168452" cy="4561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842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193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опухоли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опухолевых образцов экспрессирующих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PD-L1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68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Меланома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38%-100%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68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Рак почки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14%-54%</a:t>
                      </a:r>
                      <a:r>
                        <a:rPr lang="en-US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1938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Немелкоклеточный</a:t>
                      </a:r>
                      <a:r>
                        <a:rPr lang="ru-RU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рак легкого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21%-95%</a:t>
                      </a:r>
                      <a:r>
                        <a:rPr lang="en-US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68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Рак мочевого пузыря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20%-37%</a:t>
                      </a:r>
                      <a:r>
                        <a:rPr lang="en-US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468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Опухоли головы и шеи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31%-66%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468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Рак шейки матки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19%-29%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1938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Мультиформная глиобластома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25%-45%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468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Рак молочной железы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18%-59%</a:t>
                      </a:r>
                      <a:r>
                        <a:rPr lang="en-US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468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Рак желудка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468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Рак пищевода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20%-44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800" cap="none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6334780"/>
            <a:ext cx="9937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Адаптировано из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Cancer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2015;14(4):8 4 9, Patel SP and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Kurzrick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R, PD-L1 expression as a predictive biomarker in cancer immunotherapy, 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разрешения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AACR.</a:t>
            </a:r>
          </a:p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по экспрессии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PD-L1 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разными опухолями сгруппированы по типу антител, методу определения, уровню экспрессии и минимальному уровню экспрессии, который определяет положительный статус опухоли по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PD-L1. b. 54% 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образцов получены из метастатического материала. с. 21% - плоскоклеточный гистологический тип.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37% -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плосколклеточный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е. 59% - трижды негативный рак молочной железы.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44% - 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плоскоклеточный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g. 21% - 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микросателлитной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стабильностью. 56% - с высоким уровнем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микросателлитной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нестабильности.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 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Карциномы тимуса и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тимомы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27% - 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гастроинтестинальные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стромальные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опухоли (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GIST).</a:t>
            </a:r>
            <a:endParaRPr lang="ru-RU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3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20_Icon Only IFL PPT Template 16.9 Ratio">
  <a:themeElements>
    <a:clrScheme name="Merck Color Theme #1">
      <a:dk1>
        <a:srgbClr val="37424A"/>
      </a:dk1>
      <a:lt1>
        <a:sysClr val="window" lastClr="FFFFFF"/>
      </a:lt1>
      <a:dk2>
        <a:srgbClr val="005E5D"/>
      </a:dk2>
      <a:lt2>
        <a:srgbClr val="BFB8AF"/>
      </a:lt2>
      <a:accent1>
        <a:srgbClr val="00877C"/>
      </a:accent1>
      <a:accent2>
        <a:srgbClr val="6ECEB2"/>
      </a:accent2>
      <a:accent3>
        <a:srgbClr val="66203A"/>
      </a:accent3>
      <a:accent4>
        <a:srgbClr val="F68D2E"/>
      </a:accent4>
      <a:accent5>
        <a:srgbClr val="FBE122"/>
      </a:accent5>
      <a:accent6>
        <a:srgbClr val="BFB8AF"/>
      </a:accent6>
      <a:hlink>
        <a:srgbClr val="37424A"/>
      </a:hlink>
      <a:folHlink>
        <a:srgbClr val="00877C"/>
      </a:folHlink>
    </a:clrScheme>
    <a:fontScheme name="Merck Font Theme #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kern="600" spc="3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>
          <a:defRPr kern="600" spc="3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a10f9ac0-5937-4b4f-b459-96aedd9ed2c5" origin="userSelected">
  <element uid="9920fcc9-9f43-4d43-9e3e-b98a219cfd55" value=""/>
</sisl>
</file>

<file path=customXml/itemProps1.xml><?xml version="1.0" encoding="utf-8"?>
<ds:datastoreItem xmlns:ds="http://schemas.openxmlformats.org/officeDocument/2006/customXml" ds:itemID="{AD368EBC-6975-48D3-A5AF-666358600061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1363</TotalTime>
  <Words>2225</Words>
  <Application>Microsoft Office PowerPoint</Application>
  <PresentationFormat>Произвольный</PresentationFormat>
  <Paragraphs>241</Paragraphs>
  <Slides>20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Натуральные материалы</vt:lpstr>
      <vt:lpstr>20_Icon Only IFL PPT Template 16.9 Ratio</vt:lpstr>
      <vt:lpstr>Тема Office</vt:lpstr>
      <vt:lpstr>think-cell Slide</vt:lpstr>
      <vt:lpstr>Тестирование на определение  PD-L1 экспрессии  и  его прогностическое значение</vt:lpstr>
      <vt:lpstr>Презентация PowerPoint</vt:lpstr>
      <vt:lpstr>Уход от иммунного ответа посредством регулирования активности сигнальных путей точек иммунного контроля, включая PD-1</vt:lpstr>
      <vt:lpstr>Блокирование сигнального пути PD-1 – основной механизм ускользания опухоли от иммунного ответа</vt:lpstr>
      <vt:lpstr>Блокирование PD-1/PD-L1 –  патогенетический механизм активации противоопухолевого иммунного ответа</vt:lpstr>
      <vt:lpstr>Презентация PowerPoint</vt:lpstr>
      <vt:lpstr>Оценка экспрессии биомаркеров</vt:lpstr>
      <vt:lpstr>Биомаркеры</vt:lpstr>
      <vt:lpstr>Экспрессия PD-L1 в различных типах опухолей</vt:lpstr>
      <vt:lpstr>PD-L1 экспрессия, определяемая методом ИГХ PD-L1 22C3 pharmDx: использование в зависимости от опухоли и клинического контекста</vt:lpstr>
      <vt:lpstr>Немелкоклеточный рак легкого – оценка экспрессии PD-L1: позитивная группа &gt; 1%</vt:lpstr>
      <vt:lpstr>Проведение оценки TPS  (tumor proportion score)</vt:lpstr>
      <vt:lpstr>Для чего нужно определение экспрессии PD-L1?</vt:lpstr>
      <vt:lpstr>Keynote 001: Вероятность объективного ответа в зависимости от уровня PD-L1</vt:lpstr>
      <vt:lpstr>Определение  PD-L1 до начала иммунотерапии позволяет выбрать группу пациентов с НМРЛ, где терапия будет наиболее эффективна: доказано в трех клинических исследованиях пембролизумаба с участием 1834 пациентов</vt:lpstr>
      <vt:lpstr>Презентация PowerPoint</vt:lpstr>
      <vt:lpstr>Определение экспрессии PD-L1 в клинической практике</vt:lpstr>
      <vt:lpstr>Место PD-L1 в панели предиктивных маркеров для выбора терапии Немелкоклеточного рака легких</vt:lpstr>
      <vt:lpstr>Программа диагностики PDL-экспреcсии в РК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Тестирование на определение PD-L1 экспресии</dc:title>
  <dc:creator>R-Pharm</dc:creator>
  <cp:lastModifiedBy>Сатбаева ЭБ</cp:lastModifiedBy>
  <cp:revision>187</cp:revision>
  <cp:lastPrinted>2021-12-14T09:02:40Z</cp:lastPrinted>
  <dcterms:created xsi:type="dcterms:W3CDTF">2020-04-13T04:17:39Z</dcterms:created>
  <dcterms:modified xsi:type="dcterms:W3CDTF">2023-06-28T18:16:57Z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80ca961b-1f17-411e-8b70-affef04da46d</vt:lpwstr>
  </property>
  <property fmtid="{D5CDD505-2E9C-101B-9397-08002B2CF9AE}" pid="3" name="bjSaver">
    <vt:lpwstr>DngQJQv+QGa949hM6Jt19NTUgW2PBxXE</vt:lpwstr>
  </property>
  <property fmtid="{D5CDD505-2E9C-101B-9397-08002B2CF9AE}" pid="4" name="_NewReviewCycle">
    <vt:lpwstr/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policy="a10f9ac0-5937-4b4f-b459-96aedd9ed2c5" origin="userSelected" xmlns="http://www.boldonj</vt:lpwstr>
  </property>
  <property fmtid="{D5CDD505-2E9C-101B-9397-08002B2CF9AE}" pid="6" name="bjDocumentLabelXML-0">
    <vt:lpwstr>ames.com/2008/01/sie/internal/label"&gt;&lt;element uid="9920fcc9-9f43-4d43-9e3e-b98a219cfd55" value="" /&gt;&lt;/sisl&gt;</vt:lpwstr>
  </property>
  <property fmtid="{D5CDD505-2E9C-101B-9397-08002B2CF9AE}" pid="7" name="bjDocumentSecurityLabel">
    <vt:lpwstr>Not Classified</vt:lpwstr>
  </property>
</Properties>
</file>